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357" r:id="rId3"/>
    <p:sldId id="390" r:id="rId4"/>
    <p:sldId id="391" r:id="rId5"/>
    <p:sldId id="385" r:id="rId6"/>
    <p:sldId id="388" r:id="rId7"/>
    <p:sldId id="383" r:id="rId8"/>
    <p:sldId id="356" r:id="rId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Soares Duarte" initials="PSD" lastIdx="1" clrIdx="0">
    <p:extLst>
      <p:ext uri="{19B8F6BF-5375-455C-9EA6-DF929625EA0E}">
        <p15:presenceInfo xmlns:p15="http://schemas.microsoft.com/office/powerpoint/2012/main" userId="Patricia Soares Du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675C1CC5-D4CC-408A-A4B6-42D334E61287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6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7B5EA3A-4910-421C-901A-0B673FFF7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8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93CB81D3-4F31-4B20-9F1A-E1843B2ABAEC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1F67E1A5-F5AB-47C2-A543-EA14383370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8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28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E1A5-F5AB-47C2-A543-EA143833703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74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58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916">
              <a:defRPr/>
            </a:pPr>
            <a:fld id="{1F67E1A5-F5AB-47C2-A543-EA1438337037}" type="slidenum">
              <a:rPr lang="pt-BR">
                <a:solidFill>
                  <a:prstClr val="black"/>
                </a:solidFill>
                <a:latin typeface="Calibri"/>
              </a:rPr>
              <a:pPr defTabSz="971916">
                <a:defRPr/>
              </a:pPr>
              <a:t>5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56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918-FD0C-4F9C-906E-9CC11B9F7D78}" type="datetime1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E16-8C34-4BD0-A6C9-8365FF2643B6}" type="datetime1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A33-DC51-436A-9478-A2CE94AEE106}" type="datetime1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78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5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3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7CA-BC11-4256-A2B9-2E22B708D6CF}" type="datetime1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34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131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977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19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4918-B2B4-49EB-B217-9F33F81EB22F}" type="datetime1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9880-F172-4936-B7AA-698E149A2BF7}" type="datetime1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77B-2DCE-4950-B002-C123219AD3D4}" type="datetime1">
              <a:rPr lang="pt-BR" smtClean="0"/>
              <a:t>14/10/2021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C8C6-3D6A-41AC-AE1A-0F3CE1E9C345}" type="datetime1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E83A-8F0C-498E-8A44-BAB6576742A8}" type="datetime1">
              <a:rPr lang="pt-BR" smtClean="0"/>
              <a:t>14/10/2021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6EF2-D482-418B-8078-5BA8D08655A8}" type="datetime1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80A3-4146-4DCF-99C2-CC5D65F93E32}" type="datetime1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1B76-31CF-4BBD-8E36-6B9887B3E2F1}" type="datetime1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0EF6-1ED8-4DF2-B2A6-0FB839FAABC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0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os.seplag.mt.gov.br/monitoraRa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plag.mt.gov.br/index.php?pg=ver&amp;id=6269&amp;c=114&amp;sub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44008" y="1844824"/>
            <a:ext cx="4377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>
                <a:solidFill>
                  <a:srgbClr val="232C79"/>
                </a:solidFill>
              </a:rPr>
              <a:t>Primeiro</a:t>
            </a:r>
            <a:endParaRPr lang="pt-BR" sz="4500" b="1" dirty="0" smtClean="0">
              <a:solidFill>
                <a:srgbClr val="232C79"/>
              </a:solidFill>
            </a:endParaRPr>
          </a:p>
          <a:p>
            <a:pPr algn="ctr"/>
            <a:r>
              <a:rPr lang="pt-BR" sz="4500" b="1" dirty="0" smtClean="0">
                <a:solidFill>
                  <a:srgbClr val="232C79"/>
                </a:solidFill>
              </a:rPr>
              <a:t>Acesso ao</a:t>
            </a:r>
          </a:p>
          <a:p>
            <a:pPr algn="ctr"/>
            <a:r>
              <a:rPr lang="pt-BR" sz="4500" b="1" dirty="0" smtClean="0">
                <a:solidFill>
                  <a:srgbClr val="232C79"/>
                </a:solidFill>
              </a:rPr>
              <a:t>Sistema Monitora</a:t>
            </a:r>
            <a:endParaRPr lang="pt-BR" sz="4500" dirty="0">
              <a:solidFill>
                <a:srgbClr val="232C79"/>
              </a:solidFill>
            </a:endParaRP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9" y="3064607"/>
            <a:ext cx="2956235" cy="7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90054" y="692696"/>
            <a:ext cx="8963891" cy="61062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pt-BR" sz="1600" b="1" dirty="0"/>
              <a:t>Acesso ao </a:t>
            </a:r>
            <a:r>
              <a:rPr lang="pt-BR" sz="1600" b="1" dirty="0" smtClean="0"/>
              <a:t>módulo RAG/MONITORA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Para </a:t>
            </a:r>
            <a:r>
              <a:rPr lang="pt-BR" sz="1600" dirty="0"/>
              <a:t>acessar </a:t>
            </a:r>
            <a:r>
              <a:rPr lang="pt-BR" sz="1600" dirty="0" smtClean="0"/>
              <a:t>o módulo RAG, no sistema informatizado MONITORA, o </a:t>
            </a:r>
            <a:r>
              <a:rPr lang="pt-BR" sz="1600" dirty="0"/>
              <a:t>usuário deverá acessar a internet e digitar: </a:t>
            </a:r>
            <a:r>
              <a:rPr lang="pt-BR" sz="1600" dirty="0">
                <a:hlinkClick r:id="rId3"/>
              </a:rPr>
              <a:t>http</a:t>
            </a:r>
            <a:r>
              <a:rPr lang="pt-BR" sz="1600" dirty="0" smtClean="0">
                <a:hlinkClick r:id="rId3"/>
              </a:rPr>
              <a:t>://servicos.seplag.mt.gov.br/monitoraRag/</a:t>
            </a:r>
            <a:r>
              <a:rPr lang="pt-BR" sz="1600" dirty="0" smtClean="0"/>
              <a:t>. </a:t>
            </a:r>
          </a:p>
          <a:p>
            <a:pPr algn="just"/>
            <a:endParaRPr lang="pt-BR" sz="1600" dirty="0"/>
          </a:p>
          <a:p>
            <a:pPr lvl="0"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Para o 1º acesso, o usuário deverá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Esqueci minha senha </a:t>
            </a:r>
            <a:r>
              <a:rPr lang="pt-BR" sz="1600" dirty="0" smtClean="0">
                <a:solidFill>
                  <a:prstClr val="black"/>
                </a:solidFill>
              </a:rPr>
              <a:t>e em seguida inserir as seguintes informações solicitadas:</a:t>
            </a:r>
          </a:p>
          <a:p>
            <a:pPr lvl="0" algn="just">
              <a:defRPr/>
            </a:pPr>
            <a:endParaRPr lang="pt-BR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Usuário </a:t>
            </a:r>
            <a:r>
              <a:rPr lang="pt-BR" sz="1600" dirty="0" smtClean="0">
                <a:solidFill>
                  <a:prstClr val="black"/>
                </a:solidFill>
              </a:rPr>
              <a:t>(o padrão é o CPF, sem pontos, para todos os usuários, mas para os servidores do Poder Executivo pode ser também a matrícula),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CPF</a:t>
            </a:r>
            <a:r>
              <a:rPr lang="pt-BR" sz="1600" dirty="0" smtClean="0">
                <a:solidFill>
                  <a:prstClr val="black"/>
                </a:solidFill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dirty="0" smtClean="0">
                <a:solidFill>
                  <a:prstClr val="black"/>
                </a:solidFill>
              </a:rPr>
              <a:t>Data de Nascimento.</a:t>
            </a:r>
          </a:p>
          <a:p>
            <a:pPr algn="just">
              <a:defRPr/>
            </a:pPr>
            <a:endParaRPr lang="pt-BR" sz="16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BR" sz="1600" dirty="0" smtClean="0">
                <a:solidFill>
                  <a:prstClr val="black"/>
                </a:solidFill>
              </a:rPr>
              <a:t>Depois clicar na opção </a:t>
            </a:r>
            <a:r>
              <a:rPr lang="pt-BR" sz="1600" b="1" dirty="0" smtClean="0">
                <a:solidFill>
                  <a:prstClr val="black"/>
                </a:solidFill>
              </a:rPr>
              <a:t>Enviar link de ativação</a:t>
            </a:r>
            <a:r>
              <a:rPr lang="pt-BR" sz="1600" dirty="0" smtClean="0">
                <a:solidFill>
                  <a:prstClr val="black"/>
                </a:solidFill>
              </a:rPr>
              <a:t>, onde uma senha provisória será criada e enviada no e-mail de cadastro do usuário, com as informações para o acesso inicial, conforme Tutorial “Primeiro acesso RAG MONITORA” disponível em </a:t>
            </a:r>
            <a:r>
              <a:rPr lang="pt-BR" sz="1600" dirty="0" smtClean="0">
                <a:solidFill>
                  <a:prstClr val="black"/>
                </a:solidFill>
                <a:hlinkClick r:id="rId4"/>
              </a:rPr>
              <a:t>http://www.seplag.mt.gov.br/index.php?pg=ver&amp;id=6269&amp;c=114&amp;sub=true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  <a:r>
              <a:rPr lang="pt-BR" sz="1600" dirty="0" smtClean="0">
                <a:solidFill>
                  <a:prstClr val="black"/>
                </a:solidFill>
              </a:rPr>
              <a:t>e na página inicial do sistema conforme endereço citado acima, opção Manuais e </a:t>
            </a:r>
            <a:r>
              <a:rPr lang="pt-BR" sz="1600" dirty="0" err="1" smtClean="0">
                <a:solidFill>
                  <a:prstClr val="black"/>
                </a:solidFill>
              </a:rPr>
              <a:t>Autocapacitação</a:t>
            </a:r>
            <a:r>
              <a:rPr lang="pt-BR" sz="16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endParaRPr lang="pt-BR" sz="1600" dirty="0">
              <a:solidFill>
                <a:prstClr val="black"/>
              </a:solidFill>
            </a:endParaRPr>
          </a:p>
          <a:p>
            <a:pPr lvl="1" algn="just">
              <a:defRPr/>
            </a:pPr>
            <a:r>
              <a:rPr lang="pt-BR" sz="1400" b="1" dirty="0" smtClean="0">
                <a:solidFill>
                  <a:srgbClr val="FF0000"/>
                </a:solidFill>
              </a:rPr>
              <a:t>Dicas: 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1) Se o </a:t>
            </a:r>
            <a:r>
              <a:rPr lang="pt-BR" sz="1400" dirty="0">
                <a:solidFill>
                  <a:srgbClr val="FF0000"/>
                </a:solidFill>
              </a:rPr>
              <a:t>usuário </a:t>
            </a:r>
            <a:r>
              <a:rPr lang="pt-BR" sz="1400" dirty="0" smtClean="0">
                <a:solidFill>
                  <a:srgbClr val="FF0000"/>
                </a:solidFill>
              </a:rPr>
              <a:t>tem </a:t>
            </a:r>
            <a:r>
              <a:rPr lang="pt-BR" sz="1400" dirty="0">
                <a:solidFill>
                  <a:srgbClr val="FF0000"/>
                </a:solidFill>
              </a:rPr>
              <a:t>acesso ao Portal do Servidor e Recadastramento (Poder Executivo) pode utilizar a mesma </a:t>
            </a:r>
            <a:r>
              <a:rPr lang="pt-BR" sz="1400" dirty="0" smtClean="0">
                <a:solidFill>
                  <a:srgbClr val="FF0000"/>
                </a:solidFill>
              </a:rPr>
              <a:t>senha, sem precisar atualizá-la conforme procedimento descrito acima;</a:t>
            </a:r>
          </a:p>
          <a:p>
            <a:pPr lvl="1" algn="just">
              <a:defRPr/>
            </a:pPr>
            <a:endParaRPr lang="pt-BR" sz="1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pt-BR" sz="1400" dirty="0" smtClean="0">
                <a:solidFill>
                  <a:srgbClr val="FF0000"/>
                </a:solidFill>
              </a:rPr>
              <a:t>2) Se a senha provisória não chegar no seu e-mail, verificar junto ao NGER/área de Planejamento setorial, responsável pelo RAG, qual o e-mail está no cadastrado do módulo, se necessário, solicitar atualização.</a:t>
            </a:r>
            <a:endParaRPr lang="pt-BR" sz="1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ctr" defTabSz="1025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Primeiro acesso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ao Sistema Monitora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64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102660" y="2351580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34D60EF6-1ED8-4DF2-B2A6-0FB839FAABC3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97" y="3815499"/>
            <a:ext cx="2717289" cy="2867894"/>
          </a:xfrm>
          <a:prstGeom prst="rect">
            <a:avLst/>
          </a:prstGeom>
        </p:spPr>
      </p:pic>
      <p:cxnSp>
        <p:nvCxnSpPr>
          <p:cNvPr id="17" name="Conector de seta reta 87"/>
          <p:cNvCxnSpPr>
            <a:cxnSpLocks/>
            <a:stCxn id="34" idx="3"/>
          </p:cNvCxnSpPr>
          <p:nvPr/>
        </p:nvCxnSpPr>
        <p:spPr>
          <a:xfrm flipV="1">
            <a:off x="4487419" y="4680283"/>
            <a:ext cx="1684134" cy="1463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270200" y="4541885"/>
            <a:ext cx="2623229" cy="358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6" name="Conector de seta reta 87"/>
          <p:cNvCxnSpPr>
            <a:cxnSpLocks/>
            <a:stCxn id="34" idx="3"/>
          </p:cNvCxnSpPr>
          <p:nvPr/>
        </p:nvCxnSpPr>
        <p:spPr>
          <a:xfrm flipV="1">
            <a:off x="4487419" y="5249446"/>
            <a:ext cx="1740848" cy="8947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6300192" y="5085184"/>
            <a:ext cx="2593237" cy="35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28" name="Conector de seta reta 87"/>
          <p:cNvCxnSpPr>
            <a:cxnSpLocks/>
            <a:stCxn id="34" idx="3"/>
          </p:cNvCxnSpPr>
          <p:nvPr/>
        </p:nvCxnSpPr>
        <p:spPr>
          <a:xfrm flipV="1">
            <a:off x="4487419" y="5837316"/>
            <a:ext cx="1753880" cy="306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6282143" y="5690491"/>
            <a:ext cx="2611285" cy="330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87"/>
          <p:cNvCxnSpPr>
            <a:cxnSpLocks/>
            <a:stCxn id="34" idx="3"/>
          </p:cNvCxnSpPr>
          <p:nvPr/>
        </p:nvCxnSpPr>
        <p:spPr>
          <a:xfrm>
            <a:off x="4487419" y="6144203"/>
            <a:ext cx="1668757" cy="263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282143" y="6272540"/>
            <a:ext cx="1674233" cy="334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" y="692696"/>
            <a:ext cx="3847118" cy="4110647"/>
          </a:xfrm>
          <a:prstGeom prst="rect">
            <a:avLst/>
          </a:prstGeom>
        </p:spPr>
      </p:pic>
      <p:cxnSp>
        <p:nvCxnSpPr>
          <p:cNvPr id="22" name="Conector de seta reta 87"/>
          <p:cNvCxnSpPr>
            <a:cxnSpLocks/>
          </p:cNvCxnSpPr>
          <p:nvPr/>
        </p:nvCxnSpPr>
        <p:spPr>
          <a:xfrm flipH="1">
            <a:off x="1906062" y="2276872"/>
            <a:ext cx="2482937" cy="2283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251520" y="4376663"/>
            <a:ext cx="1584176" cy="4153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Esqueci minha senha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400924" y="1912580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Atualização da senha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 para 1º acesso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63928" y="5821061"/>
            <a:ext cx="2623491" cy="6462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Campos necessários para  atualização da senha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pt-BR" sz="3200" b="1" dirty="0">
                <a:solidFill>
                  <a:prstClr val="white"/>
                </a:solidFill>
              </a:rPr>
              <a:t>Primeiro acesso ao Sistema Monitora</a:t>
            </a:r>
          </a:p>
        </p:txBody>
      </p:sp>
    </p:spTree>
    <p:extLst>
      <p:ext uri="{BB962C8B-B14F-4D97-AF65-F5344CB8AC3E}">
        <p14:creationId xmlns:p14="http://schemas.microsoft.com/office/powerpoint/2010/main" val="795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4248472" cy="46646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67544" y="4589403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Usuário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5085184"/>
            <a:ext cx="3767514" cy="395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Senha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Conector de seta reta 87"/>
          <p:cNvCxnSpPr>
            <a:cxnSpLocks/>
          </p:cNvCxnSpPr>
          <p:nvPr/>
        </p:nvCxnSpPr>
        <p:spPr>
          <a:xfrm flipH="1" flipV="1">
            <a:off x="4427984" y="5925750"/>
            <a:ext cx="1174078" cy="753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95536" y="5663585"/>
            <a:ext cx="3960440" cy="501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pt-BR" sz="3200" b="1" dirty="0">
                <a:solidFill>
                  <a:prstClr val="white"/>
                </a:solidFill>
              </a:rPr>
              <a:t>Primeiro acesso ao Sistema Monitora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54512"/>
            <a:ext cx="8915391" cy="9048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600" dirty="0" smtClean="0"/>
              <a:t>Para os demais acessos, o usuário só precisará informar na tela inicial, a opção </a:t>
            </a:r>
            <a:r>
              <a:rPr lang="pt-BR" sz="1600" b="1" dirty="0" smtClean="0"/>
              <a:t>Usuário</a:t>
            </a:r>
            <a:r>
              <a:rPr lang="pt-BR" sz="1600" dirty="0" smtClean="0"/>
              <a:t> (seu CPF sem pontos), a </a:t>
            </a:r>
            <a:r>
              <a:rPr lang="pt-BR" sz="1600" b="1" dirty="0" smtClean="0"/>
              <a:t>Senha</a:t>
            </a:r>
            <a:r>
              <a:rPr lang="pt-BR" sz="1600" dirty="0" smtClean="0"/>
              <a:t> (enviada por e-mail ou alterada posteriormente), depois clicar em </a:t>
            </a:r>
            <a:r>
              <a:rPr lang="pt-BR" sz="1600" b="1" dirty="0" smtClean="0"/>
              <a:t>Fazer </a:t>
            </a:r>
            <a:r>
              <a:rPr lang="pt-BR" sz="1600" b="1" dirty="0" err="1" smtClean="0"/>
              <a:t>Login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4860033" y="2420889"/>
            <a:ext cx="405535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Observação: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responsáveis por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Programa,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inseridos no PTA e/ou atualizados no PTA Gerencial,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sistema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FIPLAN, terão o cadastro automático no RAG/MONITORA, para inserção/edição das informações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Avaliação.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demais usuários, que serão apenas visualizadores 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algum item (UO ou Programa ou Ação) precisam 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solicitar o cadastro no módulo RAG para o NGER/Área de Planejamento de sua Unidade Setorial.</a:t>
            </a:r>
          </a:p>
        </p:txBody>
      </p:sp>
    </p:spTree>
    <p:extLst>
      <p:ext uri="{BB962C8B-B14F-4D97-AF65-F5344CB8AC3E}">
        <p14:creationId xmlns:p14="http://schemas.microsoft.com/office/powerpoint/2010/main" val="1783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1534138"/>
            <a:ext cx="9144000" cy="4766096"/>
            <a:chOff x="0" y="1534138"/>
            <a:chExt cx="9144000" cy="476609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4138"/>
              <a:ext cx="9144000" cy="476609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930" y="5789489"/>
              <a:ext cx="1304925" cy="200025"/>
            </a:xfrm>
            <a:prstGeom prst="rect">
              <a:avLst/>
            </a:prstGeom>
          </p:spPr>
        </p:pic>
      </p:grpSp>
      <p:sp>
        <p:nvSpPr>
          <p:cNvPr id="3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1"/>
            <a:ext cx="8643966" cy="1348061"/>
          </a:xfrm>
        </p:spPr>
        <p:txBody>
          <a:bodyPr wrap="square">
            <a:spAutoFit/>
          </a:bodyPr>
          <a:lstStyle/>
          <a:p>
            <a:pPr marL="0"/>
            <a:endParaRPr lang="pt-BR" sz="2400" dirty="0"/>
          </a:p>
          <a:p>
            <a:pPr marL="0"/>
            <a:endParaRPr lang="pt-BR" sz="2400" dirty="0"/>
          </a:p>
          <a:p>
            <a:pPr marL="0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0" y="654512"/>
            <a:ext cx="8915391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Após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entrar no sistema, serão apresentados as duas opções de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módulos do Sistema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Monitora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Monitoramento e RAG, clicar na opção desejada, seja na tela principal ou no menu lateral.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60EF6-1ED8-4DF2-B2A6-0FB839FAABC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ector de seta reta 87"/>
          <p:cNvCxnSpPr>
            <a:cxnSpLocks/>
          </p:cNvCxnSpPr>
          <p:nvPr/>
        </p:nvCxnSpPr>
        <p:spPr>
          <a:xfrm flipH="1" flipV="1">
            <a:off x="416030" y="4171568"/>
            <a:ext cx="504056" cy="4794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367102" y="5685709"/>
            <a:ext cx="3562583" cy="407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3728908"/>
            <a:ext cx="840410" cy="32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002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523" tIns="51261" rIns="102523" bIns="51261" numCol="1" anchor="ctr" anchorCtr="0" compatLnSpc="1">
            <a:prstTxWarp prst="textNoShape">
              <a:avLst/>
            </a:prstTxWarp>
          </a:bodyPr>
          <a:lstStyle>
            <a:lvl1pPr algn="ctr" defTabSz="102552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2pPr>
            <a:lvl3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3pPr>
            <a:lvl4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4pPr>
            <a:lvl5pPr algn="ctr" defTabSz="1025525" eaLnBrk="0" fontAlgn="base" hangingPunct="0">
              <a:spcBef>
                <a:spcPct val="0"/>
              </a:spcBef>
              <a:spcAft>
                <a:spcPct val="0"/>
              </a:spcAft>
              <a:defRPr sz="49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pt-BR" sz="3200" b="1" dirty="0">
                <a:solidFill>
                  <a:prstClr val="white"/>
                </a:solidFill>
              </a:rPr>
              <a:t>Primeiro acesso ao Sistema Monitora</a:t>
            </a:r>
          </a:p>
        </p:txBody>
      </p:sp>
      <p:cxnSp>
        <p:nvCxnSpPr>
          <p:cNvPr id="13" name="Conector de seta reta 87"/>
          <p:cNvCxnSpPr>
            <a:cxnSpLocks/>
          </p:cNvCxnSpPr>
          <p:nvPr/>
        </p:nvCxnSpPr>
        <p:spPr>
          <a:xfrm flipV="1">
            <a:off x="5652120" y="6158364"/>
            <a:ext cx="1041833" cy="5365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677" y="2857603"/>
            <a:ext cx="8841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4500" b="1" dirty="0" smtClean="0">
                <a:solidFill>
                  <a:prstClr val="white"/>
                </a:solidFill>
                <a:latin typeface="Calibri"/>
              </a:rPr>
              <a:t>Obrigado!</a:t>
            </a:r>
            <a:endParaRPr lang="pt-BR" sz="45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6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P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028"/>
            <a:ext cx="9144000" cy="7036028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815686" y="5372099"/>
            <a:ext cx="7512627" cy="1361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Secretaria Adjunta de Planejamento e Gestão de Políticas Públicas - SAPGPP</a:t>
            </a:r>
          </a:p>
          <a:p>
            <a:pPr algn="ctr"/>
            <a:r>
              <a:rPr lang="pt-BR" dirty="0" smtClean="0"/>
              <a:t>Superintendência de Formulações, Monitoramento e Avaliações - SFMA</a:t>
            </a:r>
          </a:p>
          <a:p>
            <a:pPr algn="ctr"/>
            <a:r>
              <a:rPr lang="pt-BR" dirty="0" smtClean="0"/>
              <a:t>Coordenadoria de Monitoramento e Avaliação - CMA</a:t>
            </a:r>
          </a:p>
          <a:p>
            <a:pPr algn="ctr"/>
            <a:r>
              <a:rPr lang="pt-BR" smtClean="0">
                <a:solidFill>
                  <a:schemeClr val="bg1"/>
                </a:solidFill>
              </a:rPr>
              <a:t>e-mail: monitora@seplan.mt.gov.br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443</Words>
  <Application>Microsoft Office PowerPoint</Application>
  <PresentationFormat>Apresentação na tela (4:3)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Sigov</dc:title>
  <dc:creator>95145</dc:creator>
  <cp:lastModifiedBy>Maria Tereza Wichocki Monteiro</cp:lastModifiedBy>
  <cp:revision>443</cp:revision>
  <cp:lastPrinted>2021-01-11T14:46:32Z</cp:lastPrinted>
  <dcterms:created xsi:type="dcterms:W3CDTF">2014-12-09T13:54:31Z</dcterms:created>
  <dcterms:modified xsi:type="dcterms:W3CDTF">2021-10-14T18:36:06Z</dcterms:modified>
</cp:coreProperties>
</file>