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2"/>
  </p:notesMasterIdLst>
  <p:handoutMasterIdLst>
    <p:handoutMasterId r:id="rId33"/>
  </p:handoutMasterIdLst>
  <p:sldIdLst>
    <p:sldId id="357" r:id="rId3"/>
    <p:sldId id="387" r:id="rId4"/>
    <p:sldId id="349" r:id="rId5"/>
    <p:sldId id="359" r:id="rId6"/>
    <p:sldId id="386" r:id="rId7"/>
    <p:sldId id="358" r:id="rId8"/>
    <p:sldId id="361" r:id="rId9"/>
    <p:sldId id="362" r:id="rId10"/>
    <p:sldId id="363" r:id="rId11"/>
    <p:sldId id="364" r:id="rId12"/>
    <p:sldId id="366" r:id="rId13"/>
    <p:sldId id="367" r:id="rId14"/>
    <p:sldId id="365" r:id="rId15"/>
    <p:sldId id="369" r:id="rId16"/>
    <p:sldId id="368" r:id="rId17"/>
    <p:sldId id="370" r:id="rId18"/>
    <p:sldId id="371" r:id="rId19"/>
    <p:sldId id="373" r:id="rId20"/>
    <p:sldId id="375" r:id="rId21"/>
    <p:sldId id="376" r:id="rId22"/>
    <p:sldId id="377" r:id="rId23"/>
    <p:sldId id="378" r:id="rId24"/>
    <p:sldId id="379" r:id="rId25"/>
    <p:sldId id="380" r:id="rId26"/>
    <p:sldId id="381" r:id="rId27"/>
    <p:sldId id="385" r:id="rId28"/>
    <p:sldId id="382" r:id="rId29"/>
    <p:sldId id="384" r:id="rId30"/>
    <p:sldId id="356" r:id="rId31"/>
  </p:sldIdLst>
  <p:sldSz cx="9144000" cy="6858000" type="screen4x3"/>
  <p:notesSz cx="7010400" cy="9296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F0F5FA"/>
    <a:srgbClr val="EDF2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>
      <p:cViewPr varScale="1">
        <p:scale>
          <a:sx n="97" d="100"/>
          <a:sy n="97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5C1CC5-D4CC-408A-A4B6-42D334E61287}" type="datetimeFigureOut">
              <a:rPr lang="pt-BR" smtClean="0"/>
              <a:t>18/10/2021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7B5EA3A-4910-421C-901A-0B673FFF78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3984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3CB81D3-4F31-4B20-9F1A-E1843B2ABAEC}" type="datetimeFigureOut">
              <a:rPr lang="pt-BR" smtClean="0"/>
              <a:pPr/>
              <a:t>18/10/2021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F67E1A5-F5AB-47C2-A543-EA143833703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978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7E1A5-F5AB-47C2-A543-EA1438337037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4753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7E1A5-F5AB-47C2-A543-EA1438337037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691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7E1A5-F5AB-47C2-A543-EA1438337037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6461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67E1A5-F5AB-47C2-A543-EA143833703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569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7918-FD0C-4F9C-906E-9CC11B9F7D78}" type="datetime1">
              <a:rPr lang="pt-BR" smtClean="0"/>
              <a:t>18/10/2021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E16-8C34-4BD0-A6C9-8365FF2643B6}" type="datetime1">
              <a:rPr lang="pt-BR" smtClean="0"/>
              <a:t>18/10/2021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8A33-DC51-436A-9478-A2CE94AEE106}" type="datetime1">
              <a:rPr lang="pt-BR" smtClean="0"/>
              <a:t>18/10/2021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26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49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18/10/2021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88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18/10/2021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97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18/10/2021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3668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18/10/2021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3233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18/10/2021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163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18/10/2021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35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E7CA-BC11-4256-A2B9-2E22B708D6CF}" type="datetime1">
              <a:rPr lang="pt-BR" smtClean="0"/>
              <a:t>18/10/2021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18/10/2021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790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18/10/2021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3784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18/10/2021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37703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18/10/2021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8866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4918-B2B4-49EB-B217-9F33F81EB22F}" type="datetime1">
              <a:rPr lang="pt-BR" smtClean="0"/>
              <a:t>18/10/2021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9880-F172-4936-B7AA-698E149A2BF7}" type="datetime1">
              <a:rPr lang="pt-BR" smtClean="0"/>
              <a:t>18/10/2021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E77B-2DCE-4950-B002-C123219AD3D4}" type="datetime1">
              <a:rPr lang="pt-BR" smtClean="0"/>
              <a:t>18/10/2021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C8C6-3D6A-41AC-AE1A-0F3CE1E9C345}" type="datetime1">
              <a:rPr lang="pt-BR" smtClean="0"/>
              <a:t>18/10/2021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BE83A-8F0C-498E-8A44-BAB6576742A8}" type="datetime1">
              <a:rPr lang="pt-BR" smtClean="0"/>
              <a:t>18/10/2021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86EF2-D482-418B-8078-5BA8D08655A8}" type="datetime1">
              <a:rPr lang="pt-BR" smtClean="0"/>
              <a:t>18/10/2021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80A3-4146-4DCF-99C2-CC5D65F93E32}" type="datetime1">
              <a:rPr lang="pt-BR" smtClean="0"/>
              <a:t>18/10/2021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B1B76-31CF-4BBD-8E36-6B9887B3E2F1}" type="datetime1">
              <a:rPr lang="pt-BR" smtClean="0"/>
              <a:t>18/10/2021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60EF6-1ED8-4DF2-B2A6-0FB839FAAB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2E914-C4D7-8A48-A1B4-58AA7FCC5CEB}" type="datetimeFigureOut">
              <a:rPr lang="pt-BR" smtClean="0"/>
              <a:pPr/>
              <a:t>18/10/2021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808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ervicos.seplag.mt.gov.br/monitoraRag/" TargetMode="External"/><Relationship Id="rId2" Type="http://schemas.openxmlformats.org/officeDocument/2006/relationships/hyperlink" Target="http://www.seplag.mt.gov.br/index.php?pg=ver&amp;id=6269&amp;c=114&amp;sub=tru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ervicos.seplag.mt.gov.br/monitoraRag/" TargetMode="External"/><Relationship Id="rId2" Type="http://schemas.openxmlformats.org/officeDocument/2006/relationships/hyperlink" Target="http://www.seplag.mt.gov.br/index.php?pg=ver&amp;id=6269&amp;c=114&amp;sub=tru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ervicos.seplag.mt.gov.br/monitoraRa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eplag.mt.gov.br/index.php?pg=ver&amp;id=6269&amp;c=114&amp;sub=tru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os.seplag.mt.gov.br/monitoraRag/" TargetMode="External"/><Relationship Id="rId2" Type="http://schemas.openxmlformats.org/officeDocument/2006/relationships/hyperlink" Target="http://www.seplag.mt.gov.br/index.php?pg=ver&amp;id=6269&amp;c=114&amp;sub=tru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servicos.seplag.mt.gov.br/monitoraRag/" TargetMode="External"/><Relationship Id="rId2" Type="http://schemas.openxmlformats.org/officeDocument/2006/relationships/hyperlink" Target="http://www.seplag.mt.gov.br/index.php?pg=ver&amp;id=6269&amp;c=114&amp;sub=tru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626088" y="1980511"/>
            <a:ext cx="437744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>
                <a:solidFill>
                  <a:srgbClr val="232C79"/>
                </a:solidFill>
              </a:rPr>
              <a:t>RAG </a:t>
            </a:r>
            <a:r>
              <a:rPr lang="pt-BR" sz="4500" b="1" dirty="0" smtClean="0">
                <a:solidFill>
                  <a:srgbClr val="232C79"/>
                </a:solidFill>
              </a:rPr>
              <a:t>2021</a:t>
            </a:r>
            <a:endParaRPr lang="pt-BR" sz="4500" b="1" dirty="0">
              <a:solidFill>
                <a:srgbClr val="232C79"/>
              </a:solidFill>
            </a:endParaRPr>
          </a:p>
          <a:p>
            <a:pPr algn="ctr"/>
            <a:endParaRPr lang="pt-BR" sz="4500" b="1" dirty="0">
              <a:solidFill>
                <a:srgbClr val="232C79"/>
              </a:solidFill>
            </a:endParaRPr>
          </a:p>
          <a:p>
            <a:pPr algn="ctr"/>
            <a:r>
              <a:rPr lang="pt-BR" sz="4500" b="1" dirty="0" smtClean="0">
                <a:solidFill>
                  <a:srgbClr val="232C79"/>
                </a:solidFill>
              </a:rPr>
              <a:t>Tutorial de Avaliação da Ação</a:t>
            </a:r>
            <a:endParaRPr lang="pt-BR" sz="4500" dirty="0">
              <a:solidFill>
                <a:srgbClr val="232C79"/>
              </a:solidFill>
            </a:endParaRPr>
          </a:p>
        </p:txBody>
      </p:sp>
      <p:pic>
        <p:nvPicPr>
          <p:cNvPr id="4" name="Imagem 3" descr="ASSINATURA SEPLAG - Branc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89" y="3064607"/>
            <a:ext cx="2956235" cy="7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2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pt-BR" sz="3200" b="1" dirty="0" smtClean="0"/>
              <a:t>Avaliação da Ação – RAG 2021</a:t>
            </a:r>
            <a:endParaRPr lang="pt-BR" sz="3200" b="1" dirty="0"/>
          </a:p>
        </p:txBody>
      </p:sp>
      <p:sp>
        <p:nvSpPr>
          <p:cNvPr id="3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928801"/>
            <a:ext cx="8643966" cy="1348061"/>
          </a:xfrm>
        </p:spPr>
        <p:txBody>
          <a:bodyPr wrap="square">
            <a:spAutoFit/>
          </a:bodyPr>
          <a:lstStyle/>
          <a:p>
            <a:pPr marL="0"/>
            <a:endParaRPr lang="pt-BR" sz="2400" dirty="0"/>
          </a:p>
          <a:p>
            <a:pPr marL="0"/>
            <a:endParaRPr lang="pt-BR" sz="2400" dirty="0"/>
          </a:p>
          <a:p>
            <a:pPr marL="0"/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0" y="631950"/>
            <a:ext cx="9144000" cy="265303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lvl="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t-BR" sz="1600" b="1" dirty="0" smtClean="0"/>
              <a:t>Objetivo especifico: </a:t>
            </a:r>
            <a:r>
              <a:rPr lang="pt-BR" sz="1600" dirty="0" smtClean="0"/>
              <a:t>indica o resultado imediato produzido pela realização da ação, descrevendo seu propósito, ou seja, o que se pretende alcançar com a entrega do(s) produto(s) nela previsto(s);</a:t>
            </a:r>
          </a:p>
          <a:p>
            <a:pPr marL="285750" lvl="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pt-BR" sz="1600" dirty="0" smtClean="0"/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t-BR" sz="1600" b="1" dirty="0" smtClean="0"/>
              <a:t>Público alvo: </a:t>
            </a:r>
            <a:r>
              <a:rPr lang="pt-BR" sz="1600" dirty="0" smtClean="0"/>
              <a:t>são os beneficiários diretos do(s) produto(s) da ação, ou seja, o grupo de pessoas ou segmento social que será beneficiado; constitui-se em uma estratificação do público alvo do programa;</a:t>
            </a: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pt-BR" sz="1600" dirty="0" smtClean="0"/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t-BR" sz="1600" b="1" dirty="0" smtClean="0"/>
              <a:t>Responsável da Ação: </a:t>
            </a:r>
            <a:r>
              <a:rPr lang="pt-BR" sz="1600" dirty="0" smtClean="0"/>
              <a:t>nome do usuário responsável pela execução ação.</a:t>
            </a: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pt-BR" sz="16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597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pt-BR" sz="3200" b="1" dirty="0" smtClean="0"/>
              <a:t>Avaliação da Ação – RAG 2021</a:t>
            </a:r>
            <a:endParaRPr lang="pt-BR" sz="3200" b="1" dirty="0"/>
          </a:p>
        </p:txBody>
      </p:sp>
      <p:sp>
        <p:nvSpPr>
          <p:cNvPr id="3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928801"/>
            <a:ext cx="8643966" cy="1348061"/>
          </a:xfrm>
        </p:spPr>
        <p:txBody>
          <a:bodyPr wrap="square">
            <a:spAutoFit/>
          </a:bodyPr>
          <a:lstStyle/>
          <a:p>
            <a:pPr marL="0"/>
            <a:endParaRPr lang="pt-BR" sz="2400" dirty="0"/>
          </a:p>
          <a:p>
            <a:pPr marL="0"/>
            <a:endParaRPr lang="pt-BR" sz="2400" dirty="0"/>
          </a:p>
          <a:p>
            <a:pPr marL="0"/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35496" y="620688"/>
            <a:ext cx="8938476" cy="225292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1600" b="1" dirty="0" smtClean="0"/>
              <a:t>2.2  Meta Física</a:t>
            </a:r>
          </a:p>
          <a:p>
            <a:pPr algn="just">
              <a:lnSpc>
                <a:spcPct val="130000"/>
              </a:lnSpc>
            </a:pPr>
            <a:r>
              <a:rPr lang="pt-BR" sz="1600" dirty="0"/>
              <a:t>Apresenta </a:t>
            </a:r>
            <a:r>
              <a:rPr lang="pt-BR" sz="1600" dirty="0" smtClean="0"/>
              <a:t>dois tópicos </a:t>
            </a:r>
            <a:r>
              <a:rPr lang="pt-BR" sz="1600" dirty="0"/>
              <a:t>que organizam as informações e contribuem para as análises </a:t>
            </a:r>
            <a:r>
              <a:rPr lang="pt-BR" sz="1600" dirty="0" smtClean="0"/>
              <a:t>de Meta Física da Ação:</a:t>
            </a:r>
          </a:p>
          <a:p>
            <a:pPr marL="742950" lvl="1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t-BR" sz="1600" dirty="0" smtClean="0"/>
              <a:t>Previsto x Realizado;</a:t>
            </a:r>
          </a:p>
          <a:p>
            <a:pPr marL="742950" lvl="1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t-BR" sz="1600" dirty="0" smtClean="0"/>
              <a:t>Análise da Meta Física</a:t>
            </a:r>
          </a:p>
          <a:p>
            <a:pPr marL="0" lvl="1" algn="just">
              <a:lnSpc>
                <a:spcPct val="130000"/>
              </a:lnSpc>
            </a:pPr>
            <a:endParaRPr lang="pt-BR" sz="1200" dirty="0"/>
          </a:p>
          <a:p>
            <a:pPr marL="0" lvl="1" algn="just">
              <a:lnSpc>
                <a:spcPct val="130000"/>
              </a:lnSpc>
            </a:pPr>
            <a:r>
              <a:rPr lang="pt-BR" sz="1600" dirty="0"/>
              <a:t>Para acessar o detalhamento de cada tópico, basta o usuário clicar em cima do título desejado</a:t>
            </a:r>
            <a:r>
              <a:rPr lang="pt-BR" sz="1600" dirty="0" smtClean="0"/>
              <a:t>.</a:t>
            </a:r>
            <a:endParaRPr lang="pt-BR" sz="16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3" y="2910756"/>
            <a:ext cx="9001000" cy="3143250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" name="Retângulo 8"/>
          <p:cNvSpPr/>
          <p:nvPr/>
        </p:nvSpPr>
        <p:spPr>
          <a:xfrm>
            <a:off x="179511" y="4797152"/>
            <a:ext cx="1296145" cy="3212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dirty="0">
              <a:solidFill>
                <a:schemeClr val="tx1"/>
              </a:solidFill>
            </a:endParaRPr>
          </a:p>
        </p:txBody>
      </p:sp>
      <p:cxnSp>
        <p:nvCxnSpPr>
          <p:cNvPr id="10" name="Conector de seta reta 87"/>
          <p:cNvCxnSpPr>
            <a:cxnSpLocks/>
          </p:cNvCxnSpPr>
          <p:nvPr/>
        </p:nvCxnSpPr>
        <p:spPr>
          <a:xfrm flipH="1" flipV="1">
            <a:off x="1509355" y="5063691"/>
            <a:ext cx="792187" cy="47771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539552" y="5658751"/>
            <a:ext cx="792088" cy="2934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dirty="0">
              <a:solidFill>
                <a:schemeClr val="tx1"/>
              </a:solidFill>
            </a:endParaRPr>
          </a:p>
        </p:txBody>
      </p:sp>
      <p:cxnSp>
        <p:nvCxnSpPr>
          <p:cNvPr id="12" name="Conector de seta reta 87"/>
          <p:cNvCxnSpPr>
            <a:cxnSpLocks/>
          </p:cNvCxnSpPr>
          <p:nvPr/>
        </p:nvCxnSpPr>
        <p:spPr>
          <a:xfrm flipH="1" flipV="1">
            <a:off x="1369992" y="5952233"/>
            <a:ext cx="707990" cy="5193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2077982" y="6268082"/>
            <a:ext cx="1860853" cy="39619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tx1"/>
                </a:solidFill>
              </a:rPr>
              <a:t>Após inserir informações, clique em Salvar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5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pt-BR" dirty="0" smtClean="0"/>
              <a:t>11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871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57" y="1628800"/>
            <a:ext cx="9070643" cy="468052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CaixaDeTexto 3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pt-BR" sz="3200" b="1" dirty="0" smtClean="0"/>
              <a:t>Avaliação da Ação – RAG 2021</a:t>
            </a:r>
            <a:endParaRPr lang="pt-BR" sz="3200" b="1" dirty="0"/>
          </a:p>
        </p:txBody>
      </p:sp>
      <p:sp>
        <p:nvSpPr>
          <p:cNvPr id="3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928801"/>
            <a:ext cx="8643966" cy="1348061"/>
          </a:xfrm>
        </p:spPr>
        <p:txBody>
          <a:bodyPr wrap="square">
            <a:spAutoFit/>
          </a:bodyPr>
          <a:lstStyle/>
          <a:p>
            <a:pPr marL="0"/>
            <a:endParaRPr lang="pt-BR" sz="2400" dirty="0"/>
          </a:p>
          <a:p>
            <a:pPr marL="0"/>
            <a:endParaRPr lang="pt-BR" sz="2400" dirty="0"/>
          </a:p>
          <a:p>
            <a:pPr marL="0"/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26012" y="584101"/>
            <a:ext cx="9117988" cy="73250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1600" dirty="0" smtClean="0"/>
              <a:t>Como a </a:t>
            </a:r>
            <a:r>
              <a:rPr lang="pt-BR" sz="1600" dirty="0"/>
              <a:t>partir do PPA 2020-2023 existe a possiblidade de vários Produtos para uma mesma ação, a 1ª seleção nesta aba será o Produto para Análise. </a:t>
            </a:r>
            <a:endParaRPr lang="pt-BR" sz="1600" b="1" dirty="0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79512" y="2204864"/>
            <a:ext cx="610264" cy="2128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dirty="0">
              <a:solidFill>
                <a:schemeClr val="tx1"/>
              </a:solidFill>
            </a:endParaRPr>
          </a:p>
        </p:txBody>
      </p:sp>
      <p:cxnSp>
        <p:nvCxnSpPr>
          <p:cNvPr id="9" name="Conector de seta reta 87"/>
          <p:cNvCxnSpPr>
            <a:cxnSpLocks/>
          </p:cNvCxnSpPr>
          <p:nvPr/>
        </p:nvCxnSpPr>
        <p:spPr>
          <a:xfrm flipH="1">
            <a:off x="812658" y="1900328"/>
            <a:ext cx="1008112" cy="38275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13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683568" y="1772816"/>
            <a:ext cx="7632848" cy="3024336"/>
            <a:chOff x="683568" y="1463945"/>
            <a:chExt cx="7632848" cy="3024336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3568" y="3878681"/>
              <a:ext cx="7632848" cy="609600"/>
            </a:xfrm>
            <a:prstGeom prst="rect">
              <a:avLst/>
            </a:prstGeom>
          </p:spPr>
        </p:pic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568" y="1463945"/>
              <a:ext cx="7632848" cy="2386269"/>
            </a:xfrm>
            <a:prstGeom prst="rect">
              <a:avLst/>
            </a:prstGeom>
          </p:spPr>
        </p:pic>
      </p:grpSp>
      <p:sp>
        <p:nvSpPr>
          <p:cNvPr id="4" name="CaixaDeTexto 3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pt-BR" sz="3200" b="1" dirty="0" smtClean="0"/>
              <a:t>Avaliação da Ação – RAG 2021</a:t>
            </a:r>
            <a:endParaRPr lang="pt-BR" sz="3200" b="1" dirty="0"/>
          </a:p>
        </p:txBody>
      </p:sp>
      <p:sp>
        <p:nvSpPr>
          <p:cNvPr id="3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928801"/>
            <a:ext cx="8643966" cy="1348061"/>
          </a:xfrm>
        </p:spPr>
        <p:txBody>
          <a:bodyPr wrap="square">
            <a:spAutoFit/>
          </a:bodyPr>
          <a:lstStyle/>
          <a:p>
            <a:pPr marL="0"/>
            <a:endParaRPr lang="pt-BR" sz="2400" dirty="0"/>
          </a:p>
          <a:p>
            <a:pPr marL="0"/>
            <a:endParaRPr lang="pt-BR" sz="2400" dirty="0"/>
          </a:p>
          <a:p>
            <a:pPr marL="0"/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0" y="616034"/>
            <a:ext cx="9144000" cy="93256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1400" dirty="0" smtClean="0"/>
              <a:t>Ao </a:t>
            </a:r>
            <a:r>
              <a:rPr lang="pt-BR" sz="1400" dirty="0"/>
              <a:t>selecionar o produto destinado à análise, automaticamente, serão carregados os dados </a:t>
            </a:r>
            <a:r>
              <a:rPr lang="pt-BR" sz="1400" dirty="0" smtClean="0"/>
              <a:t>previstos (original e revisado) </a:t>
            </a:r>
            <a:r>
              <a:rPr lang="pt-BR" sz="1400" dirty="0"/>
              <a:t>para este produto, por região de planejamento, conforme definido inicialmente no PTA Original e atualizados via PTA Gerencial/FIPLAN.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-9663" y="5912810"/>
            <a:ext cx="9144000" cy="97257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1400" dirty="0"/>
              <a:t>Ainda no </a:t>
            </a:r>
            <a:r>
              <a:rPr lang="pt-BR" sz="1400" dirty="0" smtClean="0"/>
              <a:t>quadro do tópico  </a:t>
            </a:r>
            <a:r>
              <a:rPr lang="pt-BR" sz="1400" dirty="0"/>
              <a:t>Previsto x Realizado, na coluna </a:t>
            </a:r>
            <a:r>
              <a:rPr lang="pt-BR" sz="1400" b="1" dirty="0"/>
              <a:t>“Quantidade Realizada”,</a:t>
            </a:r>
            <a:r>
              <a:rPr lang="pt-BR" sz="1400" dirty="0"/>
              <a:t> devem ser inseridas as </a:t>
            </a:r>
            <a:r>
              <a:rPr lang="pt-BR" sz="1400" dirty="0" smtClean="0"/>
              <a:t>quantidades físicas </a:t>
            </a:r>
            <a:r>
              <a:rPr lang="pt-BR" sz="1400" dirty="0"/>
              <a:t>realizadas, para o produto selecionado e por região de planejamento</a:t>
            </a:r>
            <a:r>
              <a:rPr lang="pt-BR" sz="1400" dirty="0" smtClean="0"/>
              <a:t>.</a:t>
            </a:r>
          </a:p>
          <a:p>
            <a:pPr algn="just">
              <a:lnSpc>
                <a:spcPct val="130000"/>
              </a:lnSpc>
            </a:pPr>
            <a:endParaRPr lang="pt-BR" sz="1600" dirty="0"/>
          </a:p>
        </p:txBody>
      </p:sp>
      <p:sp>
        <p:nvSpPr>
          <p:cNvPr id="8" name="Retângulo 7"/>
          <p:cNvSpPr/>
          <p:nvPr/>
        </p:nvSpPr>
        <p:spPr>
          <a:xfrm>
            <a:off x="6429581" y="1991279"/>
            <a:ext cx="504056" cy="25898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dirty="0">
              <a:solidFill>
                <a:schemeClr val="tx1"/>
              </a:solidFill>
            </a:endParaRPr>
          </a:p>
        </p:txBody>
      </p:sp>
      <p:cxnSp>
        <p:nvCxnSpPr>
          <p:cNvPr id="9" name="Conector de seta reta 87"/>
          <p:cNvCxnSpPr>
            <a:cxnSpLocks/>
          </p:cNvCxnSpPr>
          <p:nvPr/>
        </p:nvCxnSpPr>
        <p:spPr>
          <a:xfrm flipH="1">
            <a:off x="6978309" y="2375352"/>
            <a:ext cx="944844" cy="45495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4996126"/>
            <a:ext cx="7632848" cy="80913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9266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pt-BR" sz="3200" b="1" dirty="0" smtClean="0"/>
              <a:t>Avaliação da Ação – RAG 2021</a:t>
            </a:r>
            <a:endParaRPr lang="pt-BR" sz="3200" b="1" dirty="0"/>
          </a:p>
        </p:txBody>
      </p:sp>
      <p:sp>
        <p:nvSpPr>
          <p:cNvPr id="3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928801"/>
            <a:ext cx="8643966" cy="1348061"/>
          </a:xfrm>
        </p:spPr>
        <p:txBody>
          <a:bodyPr wrap="square">
            <a:spAutoFit/>
          </a:bodyPr>
          <a:lstStyle/>
          <a:p>
            <a:pPr marL="0"/>
            <a:endParaRPr lang="pt-BR" sz="2400" dirty="0"/>
          </a:p>
          <a:p>
            <a:pPr marL="0"/>
            <a:endParaRPr lang="pt-BR" sz="2400" dirty="0"/>
          </a:p>
          <a:p>
            <a:pPr marL="0"/>
            <a:endParaRPr lang="pt-BR" sz="24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55644" y="3612595"/>
            <a:ext cx="9107488" cy="304698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pt-BR" sz="1600" dirty="0" smtClean="0"/>
              <a:t>Para viabilizar as análises das metas físicas, no que se refere à eficiência e eficácia dos resultados finais para o exercício, o </a:t>
            </a:r>
            <a:r>
              <a:rPr lang="pt-BR" sz="1600" dirty="0"/>
              <a:t>RAG utiliza a régua </a:t>
            </a:r>
            <a:r>
              <a:rPr lang="pt-BR" sz="1600" dirty="0" smtClean="0"/>
              <a:t>de parâmetros para </a:t>
            </a:r>
            <a:r>
              <a:rPr lang="pt-BR" sz="1600" dirty="0"/>
              <a:t>enquadramento do desempenho alcançado pelo órgão/entidade na sua realização/execução da meta </a:t>
            </a:r>
            <a:r>
              <a:rPr lang="pt-BR" sz="1600" dirty="0" smtClean="0"/>
              <a:t>física. A régua também é utilizada para análise orçamentária/financeira, </a:t>
            </a:r>
            <a:r>
              <a:rPr lang="pt-BR" sz="1600" dirty="0"/>
              <a:t>sendo os parâmetros sugeridos pela </a:t>
            </a:r>
            <a:r>
              <a:rPr lang="pt-BR" sz="1600" dirty="0" smtClean="0"/>
              <a:t>ABOP</a:t>
            </a:r>
            <a:r>
              <a:rPr lang="pt-BR" sz="1600" dirty="0"/>
              <a:t>, aumentados em quatro vezes. </a:t>
            </a:r>
            <a:endParaRPr lang="pt-BR" sz="1600" dirty="0" smtClean="0"/>
          </a:p>
          <a:p>
            <a:pPr algn="just"/>
            <a:endParaRPr lang="pt-BR" sz="1600" dirty="0"/>
          </a:p>
          <a:p>
            <a:pPr algn="just"/>
            <a:r>
              <a:rPr lang="pt-BR" sz="1600" dirty="0" smtClean="0"/>
              <a:t>O Manual Técnico de Elaboração do RAG 2021, apresenta os conceitos e orientações necessárias para subsidiar o preenchimento da aba Produto para Análise, o mesmo está disponível no site da SEPLAG (</a:t>
            </a:r>
            <a:r>
              <a:rPr lang="pt-BR" sz="1600" dirty="0" smtClean="0">
                <a:hlinkClick r:id="rId2"/>
              </a:rPr>
              <a:t>http://www.seplag.mt.gov.br/index.php?pg=ver&amp;id=6269&amp;c=114&amp;sub=true</a:t>
            </a:r>
            <a:r>
              <a:rPr lang="pt-BR" sz="1600" dirty="0" smtClean="0"/>
              <a:t>) e na página inicial do sistema, </a:t>
            </a:r>
            <a:r>
              <a:rPr lang="pt-BR" sz="1600" dirty="0">
                <a:solidFill>
                  <a:prstClr val="black"/>
                </a:solidFill>
              </a:rPr>
              <a:t>opção Manuais e </a:t>
            </a:r>
            <a:r>
              <a:rPr lang="pt-BR" sz="1600" dirty="0" err="1" smtClean="0">
                <a:solidFill>
                  <a:prstClr val="black"/>
                </a:solidFill>
              </a:rPr>
              <a:t>Autocapacitação</a:t>
            </a:r>
            <a:r>
              <a:rPr lang="pt-BR" sz="1600" dirty="0" smtClean="0">
                <a:solidFill>
                  <a:prstClr val="black"/>
                </a:solidFill>
              </a:rPr>
              <a:t> (</a:t>
            </a:r>
            <a:r>
              <a:rPr lang="pt-BR" sz="1600" dirty="0">
                <a:hlinkClick r:id="rId3"/>
              </a:rPr>
              <a:t>http://servicos.seplag.mt.gov.br/monitoraRag</a:t>
            </a:r>
            <a:r>
              <a:rPr lang="pt-BR" sz="1600" dirty="0" smtClean="0">
                <a:hlinkClick r:id="rId3"/>
              </a:rPr>
              <a:t>/</a:t>
            </a:r>
            <a:r>
              <a:rPr lang="pt-BR" sz="1600" dirty="0" smtClean="0"/>
              <a:t>).</a:t>
            </a:r>
            <a:endParaRPr lang="pt-BR" sz="1600" dirty="0"/>
          </a:p>
          <a:p>
            <a:pPr algn="just"/>
            <a:endParaRPr lang="pt-BR" sz="1600" dirty="0">
              <a:solidFill>
                <a:prstClr val="black"/>
              </a:solidFill>
            </a:endParaRPr>
          </a:p>
          <a:p>
            <a:pPr algn="just"/>
            <a:r>
              <a:rPr lang="pt-BR" sz="1600" dirty="0" smtClean="0"/>
              <a:t> </a:t>
            </a:r>
          </a:p>
          <a:p>
            <a:pPr algn="just"/>
            <a:endParaRPr lang="pt-BR" sz="16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88" y="1059842"/>
            <a:ext cx="8102705" cy="210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6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pt-BR" sz="3200" b="1" dirty="0" smtClean="0"/>
              <a:t>Avaliação da Ação – RAG 2021</a:t>
            </a:r>
            <a:endParaRPr lang="pt-BR" sz="3200" b="1" dirty="0"/>
          </a:p>
        </p:txBody>
      </p:sp>
      <p:sp>
        <p:nvSpPr>
          <p:cNvPr id="3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928801"/>
            <a:ext cx="8643966" cy="1348061"/>
          </a:xfrm>
        </p:spPr>
        <p:txBody>
          <a:bodyPr wrap="square">
            <a:spAutoFit/>
          </a:bodyPr>
          <a:lstStyle/>
          <a:p>
            <a:pPr marL="0"/>
            <a:endParaRPr lang="pt-BR" sz="2400" dirty="0"/>
          </a:p>
          <a:p>
            <a:pPr marL="0"/>
            <a:endParaRPr lang="pt-BR" sz="2400" dirty="0"/>
          </a:p>
          <a:p>
            <a:pPr marL="0"/>
            <a:endParaRPr lang="pt-BR" sz="24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0" y="692696"/>
            <a:ext cx="9144000" cy="224676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pt-BR" sz="1600" dirty="0"/>
              <a:t>De posse das informações da meta física prevista (inicial e atualizada após créditos) e realizada, o avaliador, no caso o responsável pela </a:t>
            </a:r>
            <a:r>
              <a:rPr lang="pt-BR" sz="1600" dirty="0" smtClean="0"/>
              <a:t>Ação</a:t>
            </a:r>
            <a:r>
              <a:rPr lang="pt-BR" sz="1600" dirty="0"/>
              <a:t>, deverá iniciar a etapa de análise através do preenchimento das questões orientadoras disponíveis. </a:t>
            </a:r>
            <a:endParaRPr lang="pt-BR" sz="1600" dirty="0" smtClean="0"/>
          </a:p>
          <a:p>
            <a:pPr algn="just"/>
            <a:endParaRPr lang="pt-BR" sz="1200" dirty="0"/>
          </a:p>
          <a:p>
            <a:pPr algn="just"/>
            <a:r>
              <a:rPr lang="pt-BR" sz="1600" dirty="0" smtClean="0"/>
              <a:t>Em seguida, serão apresentadas as </a:t>
            </a:r>
            <a:r>
              <a:rPr lang="pt-BR" sz="1600" dirty="0"/>
              <a:t>questões orientadoras para avaliação </a:t>
            </a:r>
            <a:r>
              <a:rPr lang="pt-BR" sz="1600" dirty="0" smtClean="0"/>
              <a:t>da respectiva Ação.</a:t>
            </a:r>
            <a:endParaRPr lang="pt-BR" sz="1600" dirty="0"/>
          </a:p>
          <a:p>
            <a:pPr algn="just"/>
            <a:endParaRPr lang="pt-BR" sz="1600" dirty="0"/>
          </a:p>
          <a:p>
            <a:pPr algn="just"/>
            <a:endParaRPr lang="pt-BR" sz="1600" dirty="0"/>
          </a:p>
          <a:p>
            <a:pPr algn="just"/>
            <a:endParaRPr lang="pt-BR" sz="1600" dirty="0"/>
          </a:p>
          <a:p>
            <a:pPr algn="just"/>
            <a:endParaRPr lang="pt-BR" sz="16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928801"/>
            <a:ext cx="8928991" cy="4427549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cxnSp>
        <p:nvCxnSpPr>
          <p:cNvPr id="14" name="Conector de seta reta 87"/>
          <p:cNvCxnSpPr>
            <a:cxnSpLocks/>
          </p:cNvCxnSpPr>
          <p:nvPr/>
        </p:nvCxnSpPr>
        <p:spPr>
          <a:xfrm flipH="1">
            <a:off x="2195736" y="4261781"/>
            <a:ext cx="629952" cy="29064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2825688" y="3959227"/>
            <a:ext cx="3834544" cy="52835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050" dirty="0" smtClean="0">
                <a:solidFill>
                  <a:schemeClr val="tx1"/>
                </a:solidFill>
              </a:rPr>
              <a:t>Nas questões que citam a distribuição do produto por região, analisar conforme a distribuição do respectivo produto, podendo ser região e/ou Estado.</a:t>
            </a:r>
            <a:endParaRPr lang="pt-BR" sz="1050" dirty="0">
              <a:solidFill>
                <a:schemeClr val="tx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260528"/>
            <a:ext cx="8606760" cy="750945"/>
          </a:xfrm>
          <a:prstGeom prst="rect">
            <a:avLst/>
          </a:prstGeom>
        </p:spPr>
      </p:pic>
      <p:cxnSp>
        <p:nvCxnSpPr>
          <p:cNvPr id="7" name="Conector de seta reta 87"/>
          <p:cNvCxnSpPr>
            <a:cxnSpLocks/>
          </p:cNvCxnSpPr>
          <p:nvPr/>
        </p:nvCxnSpPr>
        <p:spPr>
          <a:xfrm flipH="1" flipV="1">
            <a:off x="2051720" y="2871331"/>
            <a:ext cx="648072" cy="9350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2617318" y="2786941"/>
            <a:ext cx="3041738" cy="33775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050" b="1" dirty="0">
                <a:solidFill>
                  <a:schemeClr val="tx1"/>
                </a:solidFill>
              </a:rPr>
              <a:t>ATENÇÃO: </a:t>
            </a:r>
            <a:r>
              <a:rPr lang="pt-BR" sz="1050" dirty="0" smtClean="0">
                <a:solidFill>
                  <a:schemeClr val="tx1"/>
                </a:solidFill>
              </a:rPr>
              <a:t>relatório temporariamente indisponível.</a:t>
            </a:r>
            <a:endParaRPr lang="pt-BR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4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pt-BR" sz="3200" b="1" dirty="0" smtClean="0"/>
              <a:t>Avaliação da Ação – RAG 2021</a:t>
            </a:r>
            <a:endParaRPr lang="pt-BR" sz="3200" b="1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16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5496" y="620688"/>
            <a:ext cx="8938476" cy="169277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1600" b="1" dirty="0" smtClean="0"/>
              <a:t>2.3  Objetivo</a:t>
            </a:r>
          </a:p>
          <a:p>
            <a:pPr algn="just">
              <a:lnSpc>
                <a:spcPct val="130000"/>
              </a:lnSpc>
            </a:pPr>
            <a:r>
              <a:rPr lang="pt-BR" sz="1600" dirty="0" smtClean="0"/>
              <a:t>O objetivo específico </a:t>
            </a:r>
            <a:r>
              <a:rPr lang="pt-BR" sz="1600" dirty="0"/>
              <a:t>de uma ação, indica o resultado imediato produzido pela realização da ação, descrevendo seu propósito, ou seja, o que se pretende alcançar com a entrega do(s) produto(s) nela previsto(s). A relação entre a execução da ação e seu objetivo específico pode ser descrita através das questões orientadoras para avaliação deste item</a:t>
            </a:r>
            <a:r>
              <a:rPr lang="pt-BR" sz="1600" dirty="0" smtClean="0"/>
              <a:t>.</a:t>
            </a:r>
            <a:endParaRPr lang="pt-BR" sz="16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2514975"/>
            <a:ext cx="9001000" cy="405345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" name="Retângulo 8"/>
          <p:cNvSpPr/>
          <p:nvPr/>
        </p:nvSpPr>
        <p:spPr>
          <a:xfrm>
            <a:off x="712381" y="6255693"/>
            <a:ext cx="907291" cy="2934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dirty="0">
              <a:solidFill>
                <a:schemeClr val="tx1"/>
              </a:solidFill>
            </a:endParaRPr>
          </a:p>
        </p:txBody>
      </p:sp>
      <p:cxnSp>
        <p:nvCxnSpPr>
          <p:cNvPr id="10" name="Conector de seta reta 87"/>
          <p:cNvCxnSpPr>
            <a:cxnSpLocks/>
            <a:stCxn id="11" idx="1"/>
          </p:cNvCxnSpPr>
          <p:nvPr/>
        </p:nvCxnSpPr>
        <p:spPr>
          <a:xfrm flipH="1">
            <a:off x="1691680" y="6200263"/>
            <a:ext cx="864096" cy="25125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2555776" y="6002684"/>
            <a:ext cx="1860853" cy="3951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tx1"/>
                </a:solidFill>
              </a:rPr>
              <a:t>Após inserir informações, clique em Salvar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23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pt-BR" sz="3200" b="1" dirty="0" smtClean="0"/>
              <a:t>Avaliação da Ação – RAG 2021</a:t>
            </a:r>
            <a:endParaRPr lang="pt-BR" sz="3200" b="1" dirty="0"/>
          </a:p>
        </p:txBody>
      </p:sp>
      <p:sp>
        <p:nvSpPr>
          <p:cNvPr id="3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928801"/>
            <a:ext cx="8643966" cy="1348061"/>
          </a:xfrm>
        </p:spPr>
        <p:txBody>
          <a:bodyPr wrap="square">
            <a:spAutoFit/>
          </a:bodyPr>
          <a:lstStyle/>
          <a:p>
            <a:pPr marL="0"/>
            <a:endParaRPr lang="pt-BR" sz="2400" dirty="0"/>
          </a:p>
          <a:p>
            <a:pPr marL="0"/>
            <a:endParaRPr lang="pt-BR" sz="2400" dirty="0"/>
          </a:p>
          <a:p>
            <a:pPr marL="0"/>
            <a:endParaRPr lang="pt-BR" sz="24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17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-36512" y="548680"/>
            <a:ext cx="9088192" cy="244374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1600" b="1" dirty="0" smtClean="0"/>
              <a:t>2.4  Execução Orçamentária/Financeira</a:t>
            </a:r>
            <a:endParaRPr lang="pt-BR" sz="1600" b="1" dirty="0"/>
          </a:p>
          <a:p>
            <a:pPr algn="just"/>
            <a:r>
              <a:rPr lang="pt-BR" sz="1600" dirty="0" smtClean="0"/>
              <a:t>Apresenta quatro tópicos que organizam as informações e contribuem para as análises Orçamentárias/Financeiras da Ação:</a:t>
            </a:r>
          </a:p>
          <a:p>
            <a:pPr algn="just"/>
            <a:endParaRPr lang="pt-BR" sz="10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Realização Orçamentária e Financeira da Ação;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Análise do PPD e COFD;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Disponibilidade Financeira;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Eficiência</a:t>
            </a:r>
          </a:p>
          <a:p>
            <a:pPr algn="just"/>
            <a:endParaRPr lang="pt-BR" sz="1000" dirty="0" smtClean="0"/>
          </a:p>
          <a:p>
            <a:pPr algn="just"/>
            <a:r>
              <a:rPr lang="pt-BR" sz="1600" dirty="0" smtClean="0"/>
              <a:t>Para acessar o detalhamento de cada tópico, basta o usuário clicar em cima do título desejado.</a:t>
            </a:r>
            <a:endParaRPr lang="pt-BR" sz="16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/>
          <a:srcRect b="6836"/>
          <a:stretch/>
        </p:blipFill>
        <p:spPr>
          <a:xfrm>
            <a:off x="107504" y="2992427"/>
            <a:ext cx="8928992" cy="367693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0" name="Retângulo 9"/>
          <p:cNvSpPr/>
          <p:nvPr/>
        </p:nvSpPr>
        <p:spPr>
          <a:xfrm>
            <a:off x="683568" y="6320448"/>
            <a:ext cx="907291" cy="3489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dirty="0">
              <a:solidFill>
                <a:schemeClr val="tx1"/>
              </a:solidFill>
            </a:endParaRPr>
          </a:p>
        </p:txBody>
      </p:sp>
      <p:cxnSp>
        <p:nvCxnSpPr>
          <p:cNvPr id="11" name="Conector de seta reta 87"/>
          <p:cNvCxnSpPr>
            <a:cxnSpLocks/>
            <a:stCxn id="12" idx="1"/>
          </p:cNvCxnSpPr>
          <p:nvPr/>
        </p:nvCxnSpPr>
        <p:spPr>
          <a:xfrm flipH="1">
            <a:off x="1662867" y="6320448"/>
            <a:ext cx="864096" cy="25125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2526963" y="6122869"/>
            <a:ext cx="1860853" cy="3951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tx1"/>
                </a:solidFill>
              </a:rPr>
              <a:t>Após inserir informações, clique em Salvar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85720" y="4525409"/>
            <a:ext cx="2126040" cy="3489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dirty="0">
              <a:solidFill>
                <a:schemeClr val="tx1"/>
              </a:solidFill>
            </a:endParaRPr>
          </a:p>
        </p:txBody>
      </p:sp>
      <p:cxnSp>
        <p:nvCxnSpPr>
          <p:cNvPr id="16" name="Conector de seta reta 87"/>
          <p:cNvCxnSpPr>
            <a:cxnSpLocks/>
          </p:cNvCxnSpPr>
          <p:nvPr/>
        </p:nvCxnSpPr>
        <p:spPr>
          <a:xfrm flipH="1">
            <a:off x="2483768" y="4401882"/>
            <a:ext cx="864096" cy="25125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75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7" y="3068960"/>
            <a:ext cx="9050753" cy="230425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3456904"/>
            <a:ext cx="8643966" cy="1348061"/>
          </a:xfrm>
        </p:spPr>
        <p:txBody>
          <a:bodyPr wrap="square">
            <a:spAutoFit/>
          </a:bodyPr>
          <a:lstStyle/>
          <a:p>
            <a:pPr marL="0"/>
            <a:endParaRPr lang="pt-BR" sz="2400" dirty="0"/>
          </a:p>
          <a:p>
            <a:pPr marL="0"/>
            <a:endParaRPr lang="pt-BR" sz="2400" dirty="0"/>
          </a:p>
          <a:p>
            <a:pPr marL="0"/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0" y="620688"/>
            <a:ext cx="9144000" cy="238219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1600" b="1" dirty="0" smtClean="0"/>
              <a:t>2.4.1  Realização Orçamentária e Financeira da Ação</a:t>
            </a:r>
          </a:p>
          <a:p>
            <a:pPr algn="just"/>
            <a:endParaRPr lang="pt-BR" sz="1600" dirty="0" smtClean="0"/>
          </a:p>
          <a:p>
            <a:pPr algn="just"/>
            <a:r>
              <a:rPr lang="pt-BR" sz="1600" dirty="0" smtClean="0"/>
              <a:t>Este tópico apresenta as informações </a:t>
            </a:r>
            <a:r>
              <a:rPr lang="pt-BR" sz="1600" dirty="0"/>
              <a:t>comparativas sobre a realização do orçamento em relação ao previsto na lei orçamentária e após os créditos e contingenciamentos</a:t>
            </a:r>
            <a:r>
              <a:rPr lang="pt-BR" sz="1600" dirty="0" smtClean="0"/>
              <a:t>.</a:t>
            </a:r>
          </a:p>
          <a:p>
            <a:pPr algn="just"/>
            <a:r>
              <a:rPr lang="pt-BR" sz="1600" dirty="0"/>
              <a:t> </a:t>
            </a:r>
          </a:p>
          <a:p>
            <a:r>
              <a:rPr lang="pt-BR" sz="1600" dirty="0" smtClean="0"/>
              <a:t>Todas</a:t>
            </a:r>
            <a:r>
              <a:rPr lang="pt-BR" sz="1600" dirty="0" smtClean="0"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  <a:r>
              <a:rPr lang="pt-BR" sz="1600" dirty="0">
                <a:ea typeface="Arial Unicode MS" panose="020B0604020202020204" pitchFamily="34" charset="-128"/>
                <a:cs typeface="Calibri" panose="020F0502020204030204" pitchFamily="34" charset="0"/>
              </a:rPr>
              <a:t>as informações são apenas para visualização, alimentadas via carga automática do FIPLAN (Tabela FIP 613). Se for necessário o detalhamento, o usuário deverá consultar o sistema FIPLAN, onde se originam os processos orçamentários e financeiros, através do Relatório de Alteração de QDD e </a:t>
            </a:r>
            <a:r>
              <a:rPr lang="pt-BR" sz="1600" dirty="0" smtClean="0">
                <a:ea typeface="Arial Unicode MS" panose="020B0604020202020204" pitchFamily="34" charset="-128"/>
                <a:cs typeface="Calibri" panose="020F0502020204030204" pitchFamily="34" charset="0"/>
              </a:rPr>
              <a:t>Decretos.</a:t>
            </a:r>
            <a:endParaRPr lang="pt-BR" sz="1600" dirty="0"/>
          </a:p>
          <a:p>
            <a:pPr algn="just"/>
            <a:endParaRPr lang="pt-BR" sz="16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pt-BR" sz="3200" b="1" dirty="0" smtClean="0"/>
              <a:t>Avaliação da Ação – RAG 2021 </a:t>
            </a:r>
            <a:endParaRPr lang="pt-BR" sz="32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20" y="3717032"/>
            <a:ext cx="8927976" cy="1584176"/>
          </a:xfrm>
          <a:prstGeom prst="rect">
            <a:avLst/>
          </a:prstGeom>
        </p:spPr>
      </p:pic>
      <p:sp>
        <p:nvSpPr>
          <p:cNvPr id="8" name="Espaço Reservado para Número de Slide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18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686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928801"/>
            <a:ext cx="8643966" cy="1348061"/>
          </a:xfrm>
        </p:spPr>
        <p:txBody>
          <a:bodyPr wrap="square">
            <a:spAutoFit/>
          </a:bodyPr>
          <a:lstStyle/>
          <a:p>
            <a:pPr marL="0"/>
            <a:endParaRPr lang="pt-BR" sz="2400" dirty="0"/>
          </a:p>
          <a:p>
            <a:pPr marL="0"/>
            <a:endParaRPr lang="pt-BR" sz="2400" dirty="0"/>
          </a:p>
          <a:p>
            <a:pPr marL="0"/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0" y="620688"/>
            <a:ext cx="9144000" cy="355481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pt-BR" sz="1600" b="1" dirty="0" smtClean="0"/>
              <a:t>2.4.2  Análise do PPD e COFD</a:t>
            </a:r>
          </a:p>
          <a:p>
            <a:pPr algn="just"/>
            <a:r>
              <a:rPr lang="pt-BR" sz="1600" dirty="0"/>
              <a:t>Para avaliar a eficiência e eficácia dos resultados finais da despesa orçamentária/financeira, </a:t>
            </a:r>
            <a:r>
              <a:rPr lang="pt-BR" sz="1600" dirty="0" smtClean="0"/>
              <a:t>serão </a:t>
            </a:r>
            <a:r>
              <a:rPr lang="pt-BR" sz="1600" dirty="0"/>
              <a:t>utilizados os parâmetros sugeridos pela régua da ABOP, aumentados em quatro </a:t>
            </a:r>
            <a:r>
              <a:rPr lang="pt-BR" sz="1600" dirty="0" smtClean="0"/>
              <a:t>vezes. Os conceitos e recomendações para auxiliar a análise desta aba, estão disponíveis </a:t>
            </a:r>
            <a:r>
              <a:rPr lang="pt-BR" sz="1600" dirty="0"/>
              <a:t>no Manual Técnico de Elaboração do RAG </a:t>
            </a:r>
            <a:r>
              <a:rPr lang="pt-BR" sz="1600" dirty="0" smtClean="0"/>
              <a:t>2021, </a:t>
            </a:r>
            <a:r>
              <a:rPr lang="pt-BR" sz="1600" dirty="0"/>
              <a:t>disponível no site da SEPLAG (</a:t>
            </a:r>
            <a:r>
              <a:rPr lang="pt-BR" sz="1600" dirty="0">
                <a:hlinkClick r:id="rId2"/>
              </a:rPr>
              <a:t>http://www.seplag.mt.gov.br/index.php?pg=ver&amp;id=6269&amp;c=114&amp;sub=true</a:t>
            </a:r>
            <a:r>
              <a:rPr lang="pt-BR" sz="1600" dirty="0"/>
              <a:t>) e na página inicial do </a:t>
            </a:r>
            <a:r>
              <a:rPr lang="pt-BR" sz="1600" dirty="0" smtClean="0"/>
              <a:t>sistema Monitora, </a:t>
            </a:r>
            <a:r>
              <a:rPr lang="pt-BR" sz="1600" dirty="0">
                <a:solidFill>
                  <a:prstClr val="black"/>
                </a:solidFill>
              </a:rPr>
              <a:t>opção Manuais e </a:t>
            </a:r>
            <a:r>
              <a:rPr lang="pt-BR" sz="1600" dirty="0" err="1">
                <a:solidFill>
                  <a:prstClr val="black"/>
                </a:solidFill>
              </a:rPr>
              <a:t>Autocapacitação</a:t>
            </a:r>
            <a:r>
              <a:rPr lang="pt-BR" sz="1600" dirty="0">
                <a:solidFill>
                  <a:prstClr val="black"/>
                </a:solidFill>
              </a:rPr>
              <a:t> (</a:t>
            </a:r>
            <a:r>
              <a:rPr lang="pt-BR" sz="1600" dirty="0">
                <a:hlinkClick r:id="rId3"/>
              </a:rPr>
              <a:t>http://servicos.seplag.mt.gov.br/monitoraRag/</a:t>
            </a:r>
            <a:r>
              <a:rPr lang="pt-BR" sz="1600" dirty="0"/>
              <a:t>).</a:t>
            </a:r>
          </a:p>
          <a:p>
            <a:pPr algn="just"/>
            <a:endParaRPr lang="pt-BR" sz="1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50" b="1" dirty="0" smtClean="0"/>
              <a:t>PPD - </a:t>
            </a:r>
            <a:r>
              <a:rPr lang="pt-BR" sz="1450" b="1" dirty="0"/>
              <a:t>Planejamento e Programação da Despesa </a:t>
            </a:r>
            <a:r>
              <a:rPr lang="pt-BR" sz="1450" b="1" dirty="0" smtClean="0"/>
              <a:t>(capacidade </a:t>
            </a:r>
            <a:r>
              <a:rPr lang="pt-BR" sz="1450" b="1" dirty="0"/>
              <a:t>de </a:t>
            </a:r>
            <a:r>
              <a:rPr lang="pt-BR" sz="1450" b="1" dirty="0" smtClean="0"/>
              <a:t>planejar): </a:t>
            </a:r>
            <a:r>
              <a:rPr lang="pt-BR" sz="1450" dirty="0"/>
              <a:t>a</a:t>
            </a:r>
            <a:r>
              <a:rPr lang="pt-BR" sz="1450" dirty="0" smtClean="0"/>
              <a:t>través </a:t>
            </a:r>
            <a:r>
              <a:rPr lang="pt-BR" sz="1450" dirty="0"/>
              <a:t>do resultado do </a:t>
            </a:r>
            <a:r>
              <a:rPr lang="pt-BR" sz="1450" dirty="0" smtClean="0"/>
              <a:t>PPD verifica-se </a:t>
            </a:r>
            <a:r>
              <a:rPr lang="pt-BR" sz="1450" dirty="0"/>
              <a:t>como os órgãos estão efetivamente projetando a despesa, ou seja, se estão realizando corretamente a previsão do orçamento no processo do PTA</a:t>
            </a:r>
            <a:r>
              <a:rPr lang="pt-BR" sz="1550" dirty="0"/>
              <a:t>. </a:t>
            </a:r>
            <a:endParaRPr lang="pt-BR" sz="155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50" b="1" dirty="0"/>
              <a:t>COFD - Análise da Capacidade Operacional Financeira da Despesa </a:t>
            </a:r>
            <a:r>
              <a:rPr lang="pt-BR" sz="1450" b="1" dirty="0" smtClean="0"/>
              <a:t>(capacidade </a:t>
            </a:r>
            <a:r>
              <a:rPr lang="pt-BR" sz="1450" b="1" dirty="0"/>
              <a:t>de </a:t>
            </a:r>
            <a:r>
              <a:rPr lang="pt-BR" sz="1450" b="1" dirty="0" smtClean="0"/>
              <a:t>executar): </a:t>
            </a:r>
            <a:r>
              <a:rPr lang="pt-BR" sz="1450" dirty="0"/>
              <a:t>a</a:t>
            </a:r>
            <a:r>
              <a:rPr lang="pt-BR" sz="1450" dirty="0" smtClean="0"/>
              <a:t>través </a:t>
            </a:r>
            <a:r>
              <a:rPr lang="pt-BR" sz="1450" dirty="0"/>
              <a:t>do resultado do COFD, podemos visualizar como os órgãos estão efetivamente executando os recursos, ou seja, como está a capacidade do órgão quanto à sua gestão financeira</a:t>
            </a:r>
            <a:r>
              <a:rPr lang="pt-BR" sz="1550" dirty="0" smtClean="0"/>
              <a:t>.</a:t>
            </a:r>
            <a:endParaRPr lang="pt-BR" sz="155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pt-BR" sz="3200" b="1" dirty="0" smtClean="0"/>
              <a:t>Avaliação da Ação – RAG 2021</a:t>
            </a:r>
            <a:endParaRPr lang="pt-BR" sz="32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b="5450"/>
          <a:stretch/>
        </p:blipFill>
        <p:spPr>
          <a:xfrm>
            <a:off x="196410" y="4170868"/>
            <a:ext cx="8751180" cy="249849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5923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pt-BR" sz="3200" b="1" dirty="0" smtClean="0"/>
              <a:t>Avaliação da Ação – RAG 2021</a:t>
            </a:r>
            <a:endParaRPr lang="pt-BR" sz="3200" b="1" dirty="0"/>
          </a:p>
        </p:txBody>
      </p:sp>
      <p:sp>
        <p:nvSpPr>
          <p:cNvPr id="3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928801"/>
            <a:ext cx="8643966" cy="1348061"/>
          </a:xfrm>
        </p:spPr>
        <p:txBody>
          <a:bodyPr wrap="square">
            <a:spAutoFit/>
          </a:bodyPr>
          <a:lstStyle/>
          <a:p>
            <a:pPr marL="0"/>
            <a:endParaRPr lang="pt-BR" sz="2400" dirty="0"/>
          </a:p>
          <a:p>
            <a:pPr marL="0"/>
            <a:endParaRPr lang="pt-BR" sz="2400" dirty="0"/>
          </a:p>
          <a:p>
            <a:pPr marL="0"/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90054" y="692696"/>
            <a:ext cx="8963891" cy="610628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342900" indent="-342900" algn="just">
              <a:lnSpc>
                <a:spcPct val="130000"/>
              </a:lnSpc>
              <a:buFont typeface="+mj-lt"/>
              <a:buAutoNum type="arabicPeriod"/>
            </a:pPr>
            <a:r>
              <a:rPr lang="pt-BR" sz="1600" b="1" dirty="0"/>
              <a:t>Acesso ao </a:t>
            </a:r>
            <a:r>
              <a:rPr lang="pt-BR" sz="1600" b="1" dirty="0" smtClean="0"/>
              <a:t>módulo RAG/MONITORA</a:t>
            </a:r>
          </a:p>
          <a:p>
            <a:pPr algn="just"/>
            <a:endParaRPr lang="pt-BR" sz="1600" dirty="0" smtClean="0"/>
          </a:p>
          <a:p>
            <a:pPr algn="just"/>
            <a:r>
              <a:rPr lang="pt-BR" sz="1600" dirty="0" smtClean="0"/>
              <a:t>Para </a:t>
            </a:r>
            <a:r>
              <a:rPr lang="pt-BR" sz="1600" dirty="0"/>
              <a:t>acessar </a:t>
            </a:r>
            <a:r>
              <a:rPr lang="pt-BR" sz="1600" dirty="0" smtClean="0"/>
              <a:t>o módulo RAG, no sistema informatizado MONITORA, o </a:t>
            </a:r>
            <a:r>
              <a:rPr lang="pt-BR" sz="1600" dirty="0"/>
              <a:t>usuário deverá acessar a internet e digitar: </a:t>
            </a:r>
            <a:r>
              <a:rPr lang="pt-BR" sz="1600" dirty="0">
                <a:hlinkClick r:id="rId3"/>
              </a:rPr>
              <a:t>http</a:t>
            </a:r>
            <a:r>
              <a:rPr lang="pt-BR" sz="1600" dirty="0" smtClean="0">
                <a:hlinkClick r:id="rId3"/>
              </a:rPr>
              <a:t>://servicos.seplag.mt.gov.br/monitoraRag/</a:t>
            </a:r>
            <a:r>
              <a:rPr lang="pt-BR" sz="1600" dirty="0" smtClean="0"/>
              <a:t>. </a:t>
            </a:r>
          </a:p>
          <a:p>
            <a:pPr algn="just"/>
            <a:endParaRPr lang="pt-BR" sz="1600" dirty="0"/>
          </a:p>
          <a:p>
            <a:pPr lvl="0" algn="just">
              <a:defRPr/>
            </a:pPr>
            <a:r>
              <a:rPr lang="pt-BR" sz="1600" dirty="0" smtClean="0">
                <a:solidFill>
                  <a:prstClr val="black"/>
                </a:solidFill>
              </a:rPr>
              <a:t>Para o 1º acesso, o usuário deverá clicar na opção </a:t>
            </a:r>
            <a:r>
              <a:rPr lang="pt-BR" sz="1600" b="1" dirty="0" smtClean="0">
                <a:solidFill>
                  <a:prstClr val="black"/>
                </a:solidFill>
              </a:rPr>
              <a:t>Esqueci minha senha </a:t>
            </a:r>
            <a:r>
              <a:rPr lang="pt-BR" sz="1600" dirty="0" smtClean="0">
                <a:solidFill>
                  <a:prstClr val="black"/>
                </a:solidFill>
              </a:rPr>
              <a:t>e em seguida inserir as seguintes informações solicitadas:</a:t>
            </a:r>
          </a:p>
          <a:p>
            <a:pPr lvl="0" algn="just">
              <a:defRPr/>
            </a:pPr>
            <a:endParaRPr lang="pt-BR" sz="1600" dirty="0" smtClean="0">
              <a:solidFill>
                <a:prstClr val="black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pt-BR" sz="1600" b="1" dirty="0" smtClean="0">
                <a:solidFill>
                  <a:prstClr val="black"/>
                </a:solidFill>
              </a:rPr>
              <a:t>Usuário </a:t>
            </a:r>
            <a:r>
              <a:rPr lang="pt-BR" sz="1600" dirty="0" smtClean="0">
                <a:solidFill>
                  <a:prstClr val="black"/>
                </a:solidFill>
              </a:rPr>
              <a:t>(o padrão é o CPF, sem pontos, para todos os usuários, mas para os servidores do Poder Executivo pode ser também a matrícula),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pt-BR" sz="1600" b="1" dirty="0" smtClean="0">
                <a:solidFill>
                  <a:prstClr val="black"/>
                </a:solidFill>
              </a:rPr>
              <a:t>CPF</a:t>
            </a:r>
            <a:r>
              <a:rPr lang="pt-BR" sz="1600" dirty="0" smtClean="0">
                <a:solidFill>
                  <a:prstClr val="black"/>
                </a:solidFill>
              </a:rPr>
              <a:t>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pt-BR" sz="1600" b="1" dirty="0" smtClean="0">
                <a:solidFill>
                  <a:prstClr val="black"/>
                </a:solidFill>
              </a:rPr>
              <a:t>Data de Nascimento.</a:t>
            </a:r>
          </a:p>
          <a:p>
            <a:pPr algn="just">
              <a:defRPr/>
            </a:pPr>
            <a:endParaRPr lang="pt-BR" sz="1600" b="1" dirty="0" smtClean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pt-BR" sz="1600" dirty="0" smtClean="0">
                <a:solidFill>
                  <a:prstClr val="black"/>
                </a:solidFill>
              </a:rPr>
              <a:t>Depois clicar na opção </a:t>
            </a:r>
            <a:r>
              <a:rPr lang="pt-BR" sz="1600" b="1" dirty="0" smtClean="0">
                <a:solidFill>
                  <a:prstClr val="black"/>
                </a:solidFill>
              </a:rPr>
              <a:t>Enviar link de ativação</a:t>
            </a:r>
            <a:r>
              <a:rPr lang="pt-BR" sz="1600" dirty="0" smtClean="0">
                <a:solidFill>
                  <a:prstClr val="black"/>
                </a:solidFill>
              </a:rPr>
              <a:t>, onde uma senha provisória será criada e enviada no e-mail de cadastro do usuário, com as informações para o acesso inicial, conforme Tutorial “Primeiro acesso RAG MONITORA” disponível em </a:t>
            </a:r>
            <a:r>
              <a:rPr lang="pt-BR" sz="1600" dirty="0" smtClean="0">
                <a:solidFill>
                  <a:prstClr val="black"/>
                </a:solidFill>
                <a:hlinkClick r:id="rId4"/>
              </a:rPr>
              <a:t>http://www.seplag.mt.gov.br/index.php?pg=ver&amp;id=6269&amp;c=114&amp;sub=true</a:t>
            </a:r>
            <a:r>
              <a:rPr lang="pt-BR" sz="1600" dirty="0">
                <a:solidFill>
                  <a:prstClr val="black"/>
                </a:solidFill>
              </a:rPr>
              <a:t> </a:t>
            </a:r>
            <a:r>
              <a:rPr lang="pt-BR" sz="1600" dirty="0" smtClean="0">
                <a:solidFill>
                  <a:prstClr val="black"/>
                </a:solidFill>
              </a:rPr>
              <a:t>e na página inicial do sistema conforme endereço citado acima, opção Manuais e </a:t>
            </a:r>
            <a:r>
              <a:rPr lang="pt-BR" sz="1600" dirty="0" err="1" smtClean="0">
                <a:solidFill>
                  <a:prstClr val="black"/>
                </a:solidFill>
              </a:rPr>
              <a:t>Autocapacitação</a:t>
            </a:r>
            <a:r>
              <a:rPr lang="pt-BR" sz="1600" dirty="0" smtClean="0">
                <a:solidFill>
                  <a:prstClr val="black"/>
                </a:solidFill>
              </a:rPr>
              <a:t>.</a:t>
            </a:r>
          </a:p>
          <a:p>
            <a:pPr algn="just">
              <a:defRPr/>
            </a:pPr>
            <a:endParaRPr lang="pt-BR" sz="1600" dirty="0">
              <a:solidFill>
                <a:prstClr val="black"/>
              </a:solidFill>
            </a:endParaRPr>
          </a:p>
          <a:p>
            <a:pPr lvl="1" algn="just">
              <a:defRPr/>
            </a:pPr>
            <a:r>
              <a:rPr lang="pt-BR" sz="1400" b="1" dirty="0" smtClean="0">
                <a:solidFill>
                  <a:srgbClr val="FF0000"/>
                </a:solidFill>
              </a:rPr>
              <a:t>Dicas: </a:t>
            </a:r>
          </a:p>
          <a:p>
            <a:pPr lvl="1" algn="just">
              <a:defRPr/>
            </a:pPr>
            <a:endParaRPr lang="pt-BR" sz="1400" b="1" dirty="0">
              <a:solidFill>
                <a:srgbClr val="FF0000"/>
              </a:solidFill>
            </a:endParaRPr>
          </a:p>
          <a:p>
            <a:pPr lvl="1" algn="just">
              <a:defRPr/>
            </a:pPr>
            <a:r>
              <a:rPr lang="pt-BR" sz="1400" dirty="0" smtClean="0">
                <a:solidFill>
                  <a:srgbClr val="FF0000"/>
                </a:solidFill>
              </a:rPr>
              <a:t>1) Se o </a:t>
            </a:r>
            <a:r>
              <a:rPr lang="pt-BR" sz="1400" dirty="0">
                <a:solidFill>
                  <a:srgbClr val="FF0000"/>
                </a:solidFill>
              </a:rPr>
              <a:t>usuário </a:t>
            </a:r>
            <a:r>
              <a:rPr lang="pt-BR" sz="1400" dirty="0" smtClean="0">
                <a:solidFill>
                  <a:srgbClr val="FF0000"/>
                </a:solidFill>
              </a:rPr>
              <a:t>tem </a:t>
            </a:r>
            <a:r>
              <a:rPr lang="pt-BR" sz="1400" dirty="0">
                <a:solidFill>
                  <a:srgbClr val="FF0000"/>
                </a:solidFill>
              </a:rPr>
              <a:t>acesso ao Portal do Servidor e Recadastramento (Poder Executivo) pode utilizar a mesma </a:t>
            </a:r>
            <a:r>
              <a:rPr lang="pt-BR" sz="1400" dirty="0" smtClean="0">
                <a:solidFill>
                  <a:srgbClr val="FF0000"/>
                </a:solidFill>
              </a:rPr>
              <a:t>senha, sem precisar atualizá-la conforme procedimento descrito acima;</a:t>
            </a:r>
          </a:p>
          <a:p>
            <a:pPr lvl="1" algn="just">
              <a:defRPr/>
            </a:pPr>
            <a:endParaRPr lang="pt-BR" sz="1400" b="1" dirty="0">
              <a:solidFill>
                <a:srgbClr val="FF0000"/>
              </a:solidFill>
            </a:endParaRPr>
          </a:p>
          <a:p>
            <a:pPr lvl="1" algn="just">
              <a:defRPr/>
            </a:pPr>
            <a:r>
              <a:rPr lang="pt-BR" sz="1400" dirty="0" smtClean="0">
                <a:solidFill>
                  <a:srgbClr val="FF0000"/>
                </a:solidFill>
              </a:rPr>
              <a:t>2) Se a senha provisória não chegar no seu e-mail, verificar junto ao NGER/área de Planejamento setorial, responsável pelo RAG, qual o e-mail está no cadastrado do módulo, se necessário, solicitar atualização.</a:t>
            </a:r>
            <a:endParaRPr lang="pt-BR" sz="1400" b="1" dirty="0"/>
          </a:p>
        </p:txBody>
      </p:sp>
      <p:sp>
        <p:nvSpPr>
          <p:cNvPr id="6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pt-BR" dirty="0" smtClean="0"/>
              <a:t>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689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708453"/>
            <a:ext cx="8643966" cy="1348061"/>
          </a:xfrm>
        </p:spPr>
        <p:txBody>
          <a:bodyPr wrap="square">
            <a:spAutoFit/>
          </a:bodyPr>
          <a:lstStyle/>
          <a:p>
            <a:pPr marL="0"/>
            <a:endParaRPr lang="pt-BR" sz="2400" dirty="0"/>
          </a:p>
          <a:p>
            <a:pPr marL="0"/>
            <a:endParaRPr lang="pt-BR" sz="2400" dirty="0"/>
          </a:p>
          <a:p>
            <a:pPr marL="0"/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0" y="620688"/>
            <a:ext cx="9144000" cy="103105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pt-BR" sz="1600" b="1" dirty="0" smtClean="0"/>
              <a:t>2.4.3  Disponibilidade Financeira e Eficiência</a:t>
            </a:r>
          </a:p>
          <a:p>
            <a:pPr algn="just"/>
            <a:endParaRPr lang="pt-BR" sz="1500" dirty="0" smtClean="0"/>
          </a:p>
          <a:p>
            <a:pPr algn="just"/>
            <a:r>
              <a:rPr lang="pt-BR" sz="1500" dirty="0" smtClean="0"/>
              <a:t>Com </a:t>
            </a:r>
            <a:r>
              <a:rPr lang="pt-BR" sz="1500" dirty="0"/>
              <a:t>base nas informações inseridas nas demais abas, para complementar a análise da Execução Orçamentária/Financeira, o usuário deve responder as questões referentes a </a:t>
            </a:r>
            <a:r>
              <a:rPr lang="pt-BR" sz="1500" dirty="0" smtClean="0"/>
              <a:t>Disponibilidade </a:t>
            </a:r>
            <a:r>
              <a:rPr lang="pt-BR" sz="1500" dirty="0"/>
              <a:t>F</a:t>
            </a:r>
            <a:r>
              <a:rPr lang="pt-BR" sz="1500" dirty="0" smtClean="0"/>
              <a:t>inanceira </a:t>
            </a:r>
            <a:r>
              <a:rPr lang="pt-BR" sz="1500" dirty="0"/>
              <a:t>e </a:t>
            </a:r>
            <a:r>
              <a:rPr lang="pt-BR" sz="1500" dirty="0" smtClean="0"/>
              <a:t>Eficiência. </a:t>
            </a:r>
            <a:endParaRPr lang="pt-BR" sz="15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553200" y="6136002"/>
            <a:ext cx="2133600" cy="365125"/>
          </a:xfrm>
        </p:spPr>
        <p:txBody>
          <a:bodyPr/>
          <a:lstStyle/>
          <a:p>
            <a:fld id="{34D60EF6-1ED8-4DF2-B2A6-0FB839FAABC3}" type="slidenum">
              <a:rPr lang="pt-BR" smtClean="0"/>
              <a:pPr/>
              <a:t>20</a:t>
            </a:fld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pt-BR" sz="3200" b="1" dirty="0" smtClean="0"/>
              <a:t>Avaliação da Ação – RAG 2021</a:t>
            </a:r>
            <a:endParaRPr lang="pt-BR" sz="3200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1" y="1782966"/>
            <a:ext cx="9000398" cy="488639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4994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928801"/>
            <a:ext cx="8643966" cy="1348061"/>
          </a:xfrm>
        </p:spPr>
        <p:txBody>
          <a:bodyPr wrap="square">
            <a:spAutoFit/>
          </a:bodyPr>
          <a:lstStyle/>
          <a:p>
            <a:pPr marL="0"/>
            <a:endParaRPr lang="pt-BR" sz="2400" dirty="0"/>
          </a:p>
          <a:p>
            <a:pPr marL="0"/>
            <a:endParaRPr lang="pt-BR" sz="2400" dirty="0"/>
          </a:p>
          <a:p>
            <a:pPr marL="0"/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0" y="620688"/>
            <a:ext cx="9144000" cy="156966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pt-BR" sz="1600" b="1" dirty="0" smtClean="0"/>
              <a:t>2.5  Sugestões de Melhoria</a:t>
            </a:r>
          </a:p>
          <a:p>
            <a:pPr algn="just"/>
            <a:endParaRPr lang="pt-BR" sz="1600" dirty="0" smtClean="0"/>
          </a:p>
          <a:p>
            <a:pPr algn="just"/>
            <a:r>
              <a:rPr lang="pt-BR" sz="1600" dirty="0" smtClean="0"/>
              <a:t>Com </a:t>
            </a:r>
            <a:r>
              <a:rPr lang="pt-BR" sz="1600" dirty="0"/>
              <a:t>base no planejamento e execução </a:t>
            </a:r>
            <a:r>
              <a:rPr lang="pt-BR" sz="1600" dirty="0" smtClean="0"/>
              <a:t>do Programa avaliado, </a:t>
            </a:r>
            <a:r>
              <a:rPr lang="pt-BR" sz="1600" dirty="0"/>
              <a:t>o responsável pode dar sugestões para melhoria do processo de </a:t>
            </a:r>
            <a:r>
              <a:rPr lang="pt-BR" sz="1600" dirty="0" smtClean="0"/>
              <a:t>revisão da formulação da respectiva Ação no próximo ciclo do PPA</a:t>
            </a:r>
            <a:r>
              <a:rPr lang="pt-BR" sz="1600" dirty="0"/>
              <a:t>.</a:t>
            </a:r>
          </a:p>
          <a:p>
            <a:pPr algn="just"/>
            <a:endParaRPr lang="pt-BR" sz="1600" dirty="0"/>
          </a:p>
          <a:p>
            <a:pPr algn="just"/>
            <a:endParaRPr lang="pt-BR" sz="16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21</a:t>
            </a:fld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10" y="1772816"/>
            <a:ext cx="8929686" cy="4716611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4" name="Retângulo 13"/>
          <p:cNvSpPr/>
          <p:nvPr/>
        </p:nvSpPr>
        <p:spPr>
          <a:xfrm>
            <a:off x="838938" y="5877272"/>
            <a:ext cx="924750" cy="3571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dirty="0">
              <a:solidFill>
                <a:schemeClr val="tx1"/>
              </a:solidFill>
            </a:endParaRPr>
          </a:p>
        </p:txBody>
      </p:sp>
      <p:cxnSp>
        <p:nvCxnSpPr>
          <p:cNvPr id="15" name="Conector de seta reta 87"/>
          <p:cNvCxnSpPr>
            <a:cxnSpLocks/>
          </p:cNvCxnSpPr>
          <p:nvPr/>
        </p:nvCxnSpPr>
        <p:spPr>
          <a:xfrm flipH="1">
            <a:off x="1763688" y="5643406"/>
            <a:ext cx="820769" cy="37788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2584456" y="5445827"/>
            <a:ext cx="1860853" cy="3951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tx1"/>
                </a:solidFill>
              </a:rPr>
              <a:t>Após inserir informações, clique em Salvar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pt-BR" sz="3200" b="1" dirty="0" smtClean="0"/>
              <a:t>Avaliação da Ação – RAG 2021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137538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928801"/>
            <a:ext cx="8643966" cy="1348061"/>
          </a:xfrm>
        </p:spPr>
        <p:txBody>
          <a:bodyPr wrap="square">
            <a:spAutoFit/>
          </a:bodyPr>
          <a:lstStyle/>
          <a:p>
            <a:pPr marL="0"/>
            <a:endParaRPr lang="pt-BR" sz="2400" dirty="0"/>
          </a:p>
          <a:p>
            <a:pPr marL="0"/>
            <a:endParaRPr lang="pt-BR" sz="2400" dirty="0"/>
          </a:p>
          <a:p>
            <a:pPr marL="0"/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0" y="620688"/>
            <a:ext cx="9144000" cy="418576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pt-BR" sz="1600" b="1" dirty="0" smtClean="0"/>
              <a:t>2.6  Análise SEPLAG</a:t>
            </a:r>
          </a:p>
          <a:p>
            <a:pPr algn="just"/>
            <a:endParaRPr lang="pt-BR" sz="1600" dirty="0" smtClean="0"/>
          </a:p>
          <a:p>
            <a:pPr algn="just"/>
            <a:r>
              <a:rPr lang="pt-BR" sz="1600" dirty="0" smtClean="0"/>
              <a:t>Com base nos objetivos da avaliação anual:</a:t>
            </a:r>
          </a:p>
          <a:p>
            <a:pPr algn="just"/>
            <a:endParaRPr lang="pt-BR" sz="1000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prestar </a:t>
            </a:r>
            <a:r>
              <a:rPr lang="pt-BR" sz="1600" dirty="0"/>
              <a:t>contas à </a:t>
            </a:r>
            <a:r>
              <a:rPr lang="pt-BR" sz="1600" dirty="0" smtClean="0"/>
              <a:t>sociedade;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pt-BR" sz="1000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a</a:t>
            </a:r>
            <a:r>
              <a:rPr lang="pt-BR" sz="1600" dirty="0" smtClean="0"/>
              <a:t>perfeiçoamento da gestão dos Programas e Ações do </a:t>
            </a:r>
            <a:r>
              <a:rPr lang="pt-BR" sz="1600" dirty="0"/>
              <a:t>Plano Plurianual (PPA), da revisão anual e da elaboração da Lei Orçamentária Anual (LOA).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200" dirty="0" smtClean="0"/>
          </a:p>
          <a:p>
            <a:pPr algn="just"/>
            <a:r>
              <a:rPr lang="pt-BR" sz="1600" dirty="0"/>
              <a:t>Neste sentido, a equipe da SEPLAG verificará </a:t>
            </a:r>
            <a:r>
              <a:rPr lang="pt-BR" sz="1600" dirty="0" smtClean="0"/>
              <a:t>se </a:t>
            </a:r>
            <a:r>
              <a:rPr lang="pt-BR" sz="1600" dirty="0"/>
              <a:t>nas informações inseridas sobre a execução das Ações e Programas estão contidas as observações mais relevantes, de acordo com as sugestões e orientações disponibilizados às Unidades Setoriais, via normas (Instrução Normativa </a:t>
            </a:r>
            <a:r>
              <a:rPr lang="pt-BR" sz="1600" dirty="0" smtClean="0"/>
              <a:t>RAG 2021) </a:t>
            </a:r>
            <a:r>
              <a:rPr lang="pt-BR" sz="1600" dirty="0"/>
              <a:t>e material </a:t>
            </a:r>
            <a:r>
              <a:rPr lang="pt-BR" sz="1600" dirty="0" err="1"/>
              <a:t>orientativo</a:t>
            </a:r>
            <a:r>
              <a:rPr lang="pt-BR" sz="1600" dirty="0"/>
              <a:t> (Manual Técnico de Elaboração do RAG </a:t>
            </a:r>
            <a:r>
              <a:rPr lang="pt-BR" sz="1600" dirty="0" smtClean="0"/>
              <a:t>2021 </a:t>
            </a:r>
            <a:r>
              <a:rPr lang="pt-BR" sz="1600" dirty="0"/>
              <a:t>e </a:t>
            </a:r>
            <a:r>
              <a:rPr lang="pt-BR" sz="1600" dirty="0" smtClean="0"/>
              <a:t>Tutoriais) disponibilizados </a:t>
            </a:r>
            <a:r>
              <a:rPr lang="pt-BR" sz="1600" dirty="0"/>
              <a:t>no site da </a:t>
            </a:r>
            <a:r>
              <a:rPr lang="pt-BR" sz="1600" dirty="0" smtClean="0"/>
              <a:t>SEPLAG:</a:t>
            </a:r>
          </a:p>
          <a:p>
            <a:pPr algn="just"/>
            <a:r>
              <a:rPr lang="pt-BR" sz="1600" dirty="0" smtClean="0">
                <a:hlinkClick r:id="rId2"/>
              </a:rPr>
              <a:t>http</a:t>
            </a:r>
            <a:r>
              <a:rPr lang="pt-BR" sz="1600" dirty="0">
                <a:hlinkClick r:id="rId2"/>
              </a:rPr>
              <a:t>://www.seplag.mt.gov.br/index.php?Pg=ver&amp;id=6269&amp;c=114&amp;sub=true</a:t>
            </a:r>
            <a:r>
              <a:rPr lang="pt-BR" sz="1600" dirty="0"/>
              <a:t> </a:t>
            </a:r>
            <a:endParaRPr lang="pt-BR" sz="1600" dirty="0" smtClean="0"/>
          </a:p>
          <a:p>
            <a:pPr algn="just"/>
            <a:r>
              <a:rPr lang="pt-BR" sz="1600" dirty="0" smtClean="0"/>
              <a:t>e </a:t>
            </a:r>
            <a:r>
              <a:rPr lang="pt-BR" sz="1600" dirty="0"/>
              <a:t>no próprio </a:t>
            </a:r>
            <a:r>
              <a:rPr lang="pt-BR" sz="1600" dirty="0" smtClean="0"/>
              <a:t>Sistema Monitora, </a:t>
            </a:r>
            <a:r>
              <a:rPr lang="pt-BR" sz="1600" dirty="0"/>
              <a:t>em sua página </a:t>
            </a:r>
            <a:r>
              <a:rPr lang="pt-BR" sz="1600" dirty="0" smtClean="0"/>
              <a:t>inicial: </a:t>
            </a:r>
            <a:r>
              <a:rPr lang="pt-BR" sz="1600" dirty="0">
                <a:hlinkClick r:id="rId3"/>
              </a:rPr>
              <a:t>https://servicos.seplag.mt.gov.br/monitoraRag/</a:t>
            </a:r>
            <a:r>
              <a:rPr lang="pt-BR" sz="1600" dirty="0"/>
              <a:t>).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pt-BR" sz="1000" dirty="0"/>
          </a:p>
          <a:p>
            <a:pPr algn="just"/>
            <a:r>
              <a:rPr lang="pt-BR" sz="1600" dirty="0" smtClean="0"/>
              <a:t>A </a:t>
            </a:r>
            <a:r>
              <a:rPr lang="pt-BR" sz="1600" dirty="0"/>
              <a:t>partir desse exame é que serão inseridas recomendações de ajuste e revisão das informações, a serem feitos pelos usuários no prazo fixado, conforme cronograma estabelecido na </a:t>
            </a:r>
            <a:r>
              <a:rPr lang="pt-BR" sz="1600" dirty="0" smtClean="0"/>
              <a:t>IN 08/2021 </a:t>
            </a:r>
            <a:r>
              <a:rPr lang="pt-BR" sz="1600" dirty="0" smtClean="0"/>
              <a:t>RAG 2021.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22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pt-BR" sz="3200" b="1" dirty="0" smtClean="0"/>
              <a:t>Avaliação da Ação – RAG 2021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420490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928801"/>
            <a:ext cx="8643966" cy="1348061"/>
          </a:xfrm>
        </p:spPr>
        <p:txBody>
          <a:bodyPr wrap="square">
            <a:spAutoFit/>
          </a:bodyPr>
          <a:lstStyle/>
          <a:p>
            <a:pPr marL="0"/>
            <a:endParaRPr lang="pt-BR" sz="2400" dirty="0"/>
          </a:p>
          <a:p>
            <a:pPr marL="0"/>
            <a:endParaRPr lang="pt-BR" sz="2400" dirty="0"/>
          </a:p>
          <a:p>
            <a:pPr marL="0"/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0" y="620688"/>
            <a:ext cx="9144000" cy="206210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pt-BR" sz="1600" dirty="0" smtClean="0"/>
              <a:t>As análises e recomendações da SEPLAG serão feitas no tópico: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pt-BR" sz="1600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600" b="1" dirty="0" smtClean="0"/>
              <a:t>Análise Geral da Ação pela equipe Central da SEPLAG: </a:t>
            </a:r>
            <a:r>
              <a:rPr lang="pt-BR" sz="1600" dirty="0" smtClean="0"/>
              <a:t>responsabilidade da Coordenadoria de Monitoramento e Avaliação – CMA e Superintendência de Formulação, Monitoramento e Avaliação – SFMA.</a:t>
            </a:r>
          </a:p>
          <a:p>
            <a:pPr lvl="1" algn="just"/>
            <a:r>
              <a:rPr lang="pt-BR" sz="1600" dirty="0" smtClean="0"/>
              <a:t> </a:t>
            </a:r>
          </a:p>
          <a:p>
            <a:pPr algn="just"/>
            <a:r>
              <a:rPr lang="pt-BR" sz="1600" dirty="0"/>
              <a:t> </a:t>
            </a:r>
          </a:p>
          <a:p>
            <a:pPr algn="just"/>
            <a:endParaRPr lang="pt-BR" sz="16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23</a:t>
            </a:fld>
            <a:endParaRPr lang="pt-BR"/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285720" y="3801009"/>
            <a:ext cx="8643966" cy="134806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endParaRPr lang="pt-BR" sz="2400" smtClean="0"/>
          </a:p>
          <a:p>
            <a:pPr marL="0"/>
            <a:endParaRPr lang="pt-BR" sz="2400" smtClean="0"/>
          </a:p>
          <a:p>
            <a:pPr marL="0"/>
            <a:endParaRPr lang="pt-BR" sz="24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21" y="2030426"/>
            <a:ext cx="8738265" cy="363082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" name="CaixaDeTexto 8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pt-BR" sz="3200" b="1" dirty="0" smtClean="0"/>
              <a:t>Avaliação da Ação – RAG 2021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9218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24424"/>
            <a:ext cx="8822182" cy="484088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928801"/>
            <a:ext cx="8643966" cy="1348061"/>
          </a:xfrm>
        </p:spPr>
        <p:txBody>
          <a:bodyPr wrap="square">
            <a:spAutoFit/>
          </a:bodyPr>
          <a:lstStyle/>
          <a:p>
            <a:pPr marL="0"/>
            <a:endParaRPr lang="pt-BR" sz="2400" dirty="0"/>
          </a:p>
          <a:p>
            <a:pPr marL="0"/>
            <a:endParaRPr lang="pt-BR" sz="2400" dirty="0"/>
          </a:p>
          <a:p>
            <a:pPr marL="0"/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0" y="620688"/>
            <a:ext cx="9144000" cy="58477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pt-BR" sz="1600" dirty="0" smtClean="0"/>
              <a:t>Para se apropriar das recomendações, basta o avaliador clicar sobre o tópico desejado, que poderá visualizar as informações inseridas pela SEPLAG, organizadas por Ordem, Data, Analista Responsável e Análise.</a:t>
            </a:r>
            <a:endParaRPr lang="pt-BR" sz="16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24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285720" y="2598244"/>
            <a:ext cx="2353060" cy="3934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dirty="0">
              <a:solidFill>
                <a:schemeClr val="tx1"/>
              </a:solidFill>
            </a:endParaRPr>
          </a:p>
        </p:txBody>
      </p:sp>
      <p:cxnSp>
        <p:nvCxnSpPr>
          <p:cNvPr id="13" name="Conector de seta reta 87"/>
          <p:cNvCxnSpPr>
            <a:cxnSpLocks/>
          </p:cNvCxnSpPr>
          <p:nvPr/>
        </p:nvCxnSpPr>
        <p:spPr>
          <a:xfrm flipH="1" flipV="1">
            <a:off x="2483768" y="3038005"/>
            <a:ext cx="792187" cy="47771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pt-BR" sz="3200" b="1" dirty="0" smtClean="0"/>
              <a:t>Avaliação da Ação – RAG 2021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49723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791" y="5966188"/>
            <a:ext cx="1447800" cy="43815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58" y="1481268"/>
            <a:ext cx="8917084" cy="453729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541207"/>
            <a:ext cx="8643966" cy="1348061"/>
          </a:xfrm>
        </p:spPr>
        <p:txBody>
          <a:bodyPr wrap="square">
            <a:spAutoFit/>
          </a:bodyPr>
          <a:lstStyle/>
          <a:p>
            <a:pPr marL="0"/>
            <a:endParaRPr lang="pt-BR" sz="2400" dirty="0"/>
          </a:p>
          <a:p>
            <a:pPr marL="0"/>
            <a:endParaRPr lang="pt-BR" sz="2400" dirty="0"/>
          </a:p>
          <a:p>
            <a:pPr marL="0"/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0" y="620688"/>
            <a:ext cx="9144000" cy="8309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pt-BR" sz="1600" dirty="0" smtClean="0"/>
              <a:t>E por último, o avaliador pode inserir uma devolutiva para SEPLAG, concordando ou não com as recomendações, basta clicar no tópico </a:t>
            </a:r>
            <a:r>
              <a:rPr lang="pt-BR" sz="1600" b="1" dirty="0" smtClean="0"/>
              <a:t>Análise Devolução da Ação</a:t>
            </a:r>
            <a:r>
              <a:rPr lang="pt-BR" sz="1600" dirty="0" smtClean="0"/>
              <a:t>, inserir a Data, a própria informação referente a devolutiva e depois clicar em </a:t>
            </a:r>
            <a:r>
              <a:rPr lang="pt-BR" sz="1600" b="1" dirty="0" smtClean="0"/>
              <a:t>Adicionar.</a:t>
            </a:r>
            <a:endParaRPr lang="pt-BR" sz="1600" b="1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25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82062" y="2840441"/>
            <a:ext cx="1697649" cy="3212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dirty="0">
              <a:solidFill>
                <a:schemeClr val="tx1"/>
              </a:solidFill>
            </a:endParaRPr>
          </a:p>
        </p:txBody>
      </p:sp>
      <p:cxnSp>
        <p:nvCxnSpPr>
          <p:cNvPr id="16" name="Conector de seta reta 87"/>
          <p:cNvCxnSpPr>
            <a:cxnSpLocks/>
          </p:cNvCxnSpPr>
          <p:nvPr/>
        </p:nvCxnSpPr>
        <p:spPr>
          <a:xfrm flipH="1">
            <a:off x="2011356" y="2564904"/>
            <a:ext cx="1048476" cy="32436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87"/>
          <p:cNvCxnSpPr>
            <a:cxnSpLocks/>
          </p:cNvCxnSpPr>
          <p:nvPr/>
        </p:nvCxnSpPr>
        <p:spPr>
          <a:xfrm flipH="1">
            <a:off x="1835696" y="3515608"/>
            <a:ext cx="959930" cy="31976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87"/>
          <p:cNvCxnSpPr>
            <a:cxnSpLocks/>
          </p:cNvCxnSpPr>
          <p:nvPr/>
        </p:nvCxnSpPr>
        <p:spPr>
          <a:xfrm flipH="1">
            <a:off x="1810678" y="3161725"/>
            <a:ext cx="984948" cy="35388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34"/>
          <p:cNvSpPr/>
          <p:nvPr/>
        </p:nvSpPr>
        <p:spPr>
          <a:xfrm>
            <a:off x="7188225" y="6020248"/>
            <a:ext cx="1477366" cy="357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dirty="0">
              <a:solidFill>
                <a:schemeClr val="tx1"/>
              </a:solidFill>
            </a:endParaRPr>
          </a:p>
        </p:txBody>
      </p:sp>
      <p:cxnSp>
        <p:nvCxnSpPr>
          <p:cNvPr id="36" name="Conector de seta reta 87"/>
          <p:cNvCxnSpPr>
            <a:cxnSpLocks/>
          </p:cNvCxnSpPr>
          <p:nvPr/>
        </p:nvCxnSpPr>
        <p:spPr>
          <a:xfrm>
            <a:off x="6948264" y="5218337"/>
            <a:ext cx="568548" cy="71349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36"/>
          <p:cNvSpPr/>
          <p:nvPr/>
        </p:nvSpPr>
        <p:spPr>
          <a:xfrm>
            <a:off x="6017838" y="4781484"/>
            <a:ext cx="1860853" cy="3951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tx1"/>
                </a:solidFill>
              </a:rPr>
              <a:t>Após inserir informações, clique em Adicionar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pt-BR" sz="3200" b="1" dirty="0" smtClean="0"/>
              <a:t>Avaliação da Ação – RAG 2021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108834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694061"/>
            <a:ext cx="8643966" cy="1348061"/>
          </a:xfrm>
        </p:spPr>
        <p:txBody>
          <a:bodyPr wrap="square">
            <a:spAutoFit/>
          </a:bodyPr>
          <a:lstStyle/>
          <a:p>
            <a:pPr marL="0"/>
            <a:endParaRPr lang="pt-BR" sz="2400" dirty="0"/>
          </a:p>
          <a:p>
            <a:pPr marL="0"/>
            <a:endParaRPr lang="pt-BR" sz="2400" dirty="0"/>
          </a:p>
          <a:p>
            <a:pPr marL="0"/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0" y="620688"/>
            <a:ext cx="9144000" cy="169277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pt-BR" sz="1600" b="1" dirty="0"/>
              <a:t>3.  Observações Gerais:</a:t>
            </a:r>
          </a:p>
          <a:p>
            <a:pPr algn="just"/>
            <a:endParaRPr lang="pt-BR" sz="8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Os conceitos e orientações que norteiam o processo de elaboração do RAG 2021, estão disponíveis na IN SEPLAG n° </a:t>
            </a:r>
            <a:r>
              <a:rPr lang="pt-BR" sz="1600" dirty="0" smtClean="0"/>
              <a:t>08, </a:t>
            </a:r>
            <a:r>
              <a:rPr lang="pt-BR" sz="1600" dirty="0" smtClean="0"/>
              <a:t>de 15/10/2021, </a:t>
            </a:r>
            <a:r>
              <a:rPr lang="pt-BR" sz="1600" dirty="0"/>
              <a:t>no Manual Técnico de Elaboração do RAG </a:t>
            </a:r>
            <a:r>
              <a:rPr lang="pt-BR" sz="1600" dirty="0" smtClean="0"/>
              <a:t>2021 e nos demais Tutoriais sobre o RAG 2021, todos publicados </a:t>
            </a:r>
            <a:r>
              <a:rPr lang="pt-BR" sz="1600" dirty="0"/>
              <a:t>no site da SEPLAG (</a:t>
            </a:r>
            <a:r>
              <a:rPr lang="pt-BR" sz="1600" dirty="0">
                <a:hlinkClick r:id="rId2"/>
              </a:rPr>
              <a:t>http://www.seplag.mt.gov.br/index.php?pg=ver&amp;id=6269&amp;c=114&amp;sub=true</a:t>
            </a:r>
            <a:r>
              <a:rPr lang="pt-BR" sz="1600" dirty="0" smtClean="0"/>
              <a:t>) e na página inicial do sistema Monitora (</a:t>
            </a:r>
            <a:r>
              <a:rPr lang="pt-BR" sz="1600" dirty="0" smtClean="0">
                <a:hlinkClick r:id="rId3"/>
              </a:rPr>
              <a:t>http</a:t>
            </a:r>
            <a:r>
              <a:rPr lang="pt-BR" sz="1600" dirty="0">
                <a:hlinkClick r:id="rId3"/>
              </a:rPr>
              <a:t>://servicos.seplag.mt.gov.br/monitoraRag</a:t>
            </a:r>
            <a:r>
              <a:rPr lang="pt-BR" sz="1600" dirty="0" smtClean="0">
                <a:hlinkClick r:id="rId3"/>
              </a:rPr>
              <a:t>/</a:t>
            </a:r>
            <a:r>
              <a:rPr lang="pt-BR" sz="1600" dirty="0" smtClean="0"/>
              <a:t>).</a:t>
            </a:r>
            <a:endParaRPr lang="pt-BR" sz="16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26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03" y="2544854"/>
            <a:ext cx="9072594" cy="4265827"/>
          </a:xfrm>
          <a:prstGeom prst="rect">
            <a:avLst/>
          </a:prstGeom>
        </p:spPr>
      </p:pic>
      <p:cxnSp>
        <p:nvCxnSpPr>
          <p:cNvPr id="7" name="Conector de seta reta 87"/>
          <p:cNvCxnSpPr>
            <a:cxnSpLocks/>
          </p:cNvCxnSpPr>
          <p:nvPr/>
        </p:nvCxnSpPr>
        <p:spPr>
          <a:xfrm flipH="1">
            <a:off x="6966757" y="2866927"/>
            <a:ext cx="873980" cy="64904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6444208" y="3595590"/>
            <a:ext cx="1045096" cy="9850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567324" y="3595590"/>
            <a:ext cx="1037124" cy="9850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dirty="0">
              <a:solidFill>
                <a:schemeClr val="tx1"/>
              </a:solidFill>
            </a:endParaRPr>
          </a:p>
        </p:txBody>
      </p:sp>
      <p:cxnSp>
        <p:nvCxnSpPr>
          <p:cNvPr id="14" name="Conector de seta reta 87"/>
          <p:cNvCxnSpPr>
            <a:cxnSpLocks/>
          </p:cNvCxnSpPr>
          <p:nvPr/>
        </p:nvCxnSpPr>
        <p:spPr>
          <a:xfrm flipH="1">
            <a:off x="8019348" y="2866927"/>
            <a:ext cx="910338" cy="63945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pt-BR" sz="3200" b="1" dirty="0" smtClean="0"/>
              <a:t>Avaliação da Ação – RAG 2021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151342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694061"/>
            <a:ext cx="8643966" cy="1348061"/>
          </a:xfrm>
        </p:spPr>
        <p:txBody>
          <a:bodyPr wrap="square">
            <a:spAutoFit/>
          </a:bodyPr>
          <a:lstStyle/>
          <a:p>
            <a:pPr marL="0"/>
            <a:endParaRPr lang="pt-BR" sz="2400" dirty="0"/>
          </a:p>
          <a:p>
            <a:pPr marL="0"/>
            <a:endParaRPr lang="pt-BR" sz="2400" dirty="0"/>
          </a:p>
          <a:p>
            <a:pPr marL="0"/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0" y="620688"/>
            <a:ext cx="9144000" cy="492442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pt-BR" sz="1600" b="1" dirty="0" smtClean="0"/>
              <a:t>3.  Observações Gerais: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Ao </a:t>
            </a:r>
            <a:r>
              <a:rPr lang="pt-BR" sz="1600" dirty="0"/>
              <a:t>preencher cada campo, o usuário deve </a:t>
            </a:r>
            <a:r>
              <a:rPr lang="pt-BR" sz="1600" dirty="0" smtClean="0"/>
              <a:t>constantemente clicar na opção </a:t>
            </a:r>
            <a:r>
              <a:rPr lang="pt-BR" sz="1600" b="1" dirty="0" smtClean="0"/>
              <a:t>Salvar</a:t>
            </a:r>
            <a:r>
              <a:rPr lang="pt-BR" sz="1600" dirty="0" smtClean="0"/>
              <a:t>, pois caso </a:t>
            </a:r>
            <a:r>
              <a:rPr lang="pt-BR" sz="1600" dirty="0"/>
              <a:t>o sistema fique </a:t>
            </a:r>
            <a:r>
              <a:rPr lang="pt-BR" sz="1600" dirty="0" smtClean="0"/>
              <a:t>ocioso (aproximadamente 15 minutos) haverá a </a:t>
            </a:r>
            <a:r>
              <a:rPr lang="pt-BR" sz="1600" dirty="0"/>
              <a:t>queda da sessão</a:t>
            </a:r>
            <a:r>
              <a:rPr lang="pt-BR" sz="1600" dirty="0" smtClean="0"/>
              <a:t>, inclusive no caso de oscilação de energia ou internet e, consequentemente, os </a:t>
            </a:r>
            <a:r>
              <a:rPr lang="pt-BR" sz="1600" b="1" i="1" dirty="0"/>
              <a:t>dados inseridos e não salvos não comporão a base dos </a:t>
            </a:r>
            <a:r>
              <a:rPr lang="pt-BR" sz="1600" b="1" i="1" dirty="0" smtClean="0"/>
              <a:t>dados</a:t>
            </a:r>
            <a:r>
              <a:rPr lang="pt-BR" sz="1600" dirty="0" smtClean="0"/>
              <a:t>. </a:t>
            </a:r>
            <a:r>
              <a:rPr lang="pt-BR" sz="1600" dirty="0"/>
              <a:t>S</a:t>
            </a:r>
            <a:r>
              <a:rPr lang="pt-BR" sz="1600" dirty="0" smtClean="0"/>
              <a:t>endo </a:t>
            </a:r>
            <a:r>
              <a:rPr lang="pt-BR" sz="1600" dirty="0"/>
              <a:t>assim, torna-se imprescindível criar o hábito de salvar constantemente as informações inseridas, caso contrário, permanecerão apenas para visualização enquanto perdurar a </a:t>
            </a:r>
            <a:r>
              <a:rPr lang="pt-BR" sz="1600" dirty="0" smtClean="0"/>
              <a:t>sessão.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Todos os dados do planejamento e da execução orçamentária/financeira, tem como origem o sistema FIPLAN, que alimenta o RAG/MONITORA, através de carga automática e rotineira.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i="1" dirty="0" smtClean="0"/>
              <a:t>Campos </a:t>
            </a:r>
            <a:r>
              <a:rPr lang="pt-BR" sz="1600" b="1" i="1" dirty="0"/>
              <a:t>obrigatórios de preenchimento </a:t>
            </a:r>
            <a:r>
              <a:rPr lang="pt-BR" sz="1600" b="1" i="1" dirty="0" smtClean="0"/>
              <a:t>na avaliação do Ação: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pt-BR" sz="800" b="1" i="1" dirty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pt-BR" sz="1500" b="1" i="1" dirty="0" smtClean="0"/>
              <a:t>Aba </a:t>
            </a:r>
            <a:r>
              <a:rPr lang="pt-BR" sz="1500" b="1" i="1" dirty="0"/>
              <a:t>Meta Física: coluna de Quantidade Realizada e a questão orientadora </a:t>
            </a:r>
            <a:r>
              <a:rPr lang="pt-BR" sz="1500" b="1" i="1" dirty="0" smtClean="0"/>
              <a:t>nº 01;</a:t>
            </a:r>
            <a:endParaRPr lang="pt-BR" sz="1500" b="1" i="1" dirty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pt-BR" sz="1500" b="1" i="1" dirty="0"/>
              <a:t>Aba </a:t>
            </a:r>
            <a:r>
              <a:rPr lang="pt-BR" sz="1500" b="1" i="1" dirty="0" smtClean="0"/>
              <a:t>Objetivo</a:t>
            </a:r>
            <a:r>
              <a:rPr lang="pt-BR" sz="1500" b="1" i="1" dirty="0"/>
              <a:t>: todas as questões orientadoras serão obrigatórias (campos de respostas abertas e fechadas);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pt-BR" sz="1500" b="1" i="1" dirty="0"/>
              <a:t>Aba Execução Orçamentária/Financeira: todas as questões orientadoras serão obrigatórias (campos de respostas abertas e fechadas</a:t>
            </a:r>
            <a:r>
              <a:rPr lang="pt-BR" sz="1500" b="1" i="1" dirty="0" smtClean="0"/>
              <a:t>);</a:t>
            </a:r>
            <a:endParaRPr lang="pt-BR" sz="1500" b="1" i="1" dirty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pt-BR" sz="1500" b="1" i="1" dirty="0"/>
              <a:t>Aba Sugestão de Melhoria: </a:t>
            </a:r>
            <a:r>
              <a:rPr lang="pt-BR" sz="1500" b="1" i="1" dirty="0" smtClean="0"/>
              <a:t>preenchimento </a:t>
            </a:r>
            <a:r>
              <a:rPr lang="pt-BR" sz="1500" b="1" i="1" dirty="0"/>
              <a:t>não </a:t>
            </a:r>
            <a:r>
              <a:rPr lang="pt-BR" sz="1500" b="1" i="1" dirty="0" smtClean="0"/>
              <a:t>obrigatório;</a:t>
            </a:r>
          </a:p>
          <a:p>
            <a:pPr lvl="1" algn="just"/>
            <a:endParaRPr lang="pt-BR" sz="1000" b="1" i="1" dirty="0"/>
          </a:p>
          <a:p>
            <a:pPr lvl="1" algn="just"/>
            <a:r>
              <a:rPr lang="pt-BR" sz="1600" b="1" i="1" dirty="0" smtClean="0"/>
              <a:t>Os campos obrigatórios não preenchidos, </a:t>
            </a:r>
            <a:r>
              <a:rPr lang="pt-BR" sz="1600" b="1" i="1" smtClean="0"/>
              <a:t>não impedem </a:t>
            </a:r>
            <a:r>
              <a:rPr lang="pt-BR" sz="1600" b="1" i="1" dirty="0" smtClean="0"/>
              <a:t>o salvamento das informações, porém torna o processo de avaliação incompleto e gera pendência de preenchimento no relatório específico. </a:t>
            </a:r>
            <a:r>
              <a:rPr lang="pt-BR" sz="1600" b="1" i="1" dirty="0"/>
              <a:t> 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27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pt-BR" sz="3200" b="1" dirty="0" smtClean="0"/>
              <a:t>Avaliação da Ação – RAG 2021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183242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5677" y="2857603"/>
            <a:ext cx="88410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Obrigado!</a:t>
            </a:r>
            <a:endParaRPr kumimoji="0" lang="pt-BR" sz="4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49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PT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8028"/>
            <a:ext cx="9144000" cy="7036028"/>
          </a:xfrm>
          <a:prstGeom prst="rect">
            <a:avLst/>
          </a:prstGeom>
        </p:spPr>
      </p:pic>
      <p:sp>
        <p:nvSpPr>
          <p:cNvPr id="2" name="Retângulo de cantos arredondados 1"/>
          <p:cNvSpPr/>
          <p:nvPr/>
        </p:nvSpPr>
        <p:spPr>
          <a:xfrm>
            <a:off x="815686" y="5372099"/>
            <a:ext cx="7512627" cy="13612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Secretaria Adjunta de Planejamento e Gestão de Políticas Públicas - SAPGPP</a:t>
            </a:r>
          </a:p>
          <a:p>
            <a:pPr algn="ctr"/>
            <a:r>
              <a:rPr lang="pt-BR" dirty="0" smtClean="0"/>
              <a:t>Superintendência de Formulações, Monitoramento e Avaliações - SFMA</a:t>
            </a:r>
          </a:p>
          <a:p>
            <a:pPr algn="ctr"/>
            <a:r>
              <a:rPr lang="pt-BR" dirty="0" smtClean="0"/>
              <a:t>Coordenadoria de Monitoramento e Avaliação - CMA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e-mail: monitora@seplan.mt.gov.br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44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pt-BR" sz="3200" b="1" dirty="0" smtClean="0"/>
              <a:t>Avaliação da Ação – RAG 2021</a:t>
            </a:r>
            <a:endParaRPr lang="pt-BR" sz="3200" b="1" dirty="0"/>
          </a:p>
        </p:txBody>
      </p:sp>
      <p:sp>
        <p:nvSpPr>
          <p:cNvPr id="33" name="Espaço Reservado para Conteúdo 2"/>
          <p:cNvSpPr>
            <a:spLocks noGrp="1"/>
          </p:cNvSpPr>
          <p:nvPr>
            <p:ph idx="1"/>
          </p:nvPr>
        </p:nvSpPr>
        <p:spPr>
          <a:xfrm>
            <a:off x="102660" y="2351580"/>
            <a:ext cx="8643966" cy="1348061"/>
          </a:xfrm>
        </p:spPr>
        <p:txBody>
          <a:bodyPr wrap="square">
            <a:spAutoFit/>
          </a:bodyPr>
          <a:lstStyle/>
          <a:p>
            <a:pPr marL="0"/>
            <a:endParaRPr lang="pt-BR" sz="2400" dirty="0"/>
          </a:p>
          <a:p>
            <a:pPr marL="0"/>
            <a:endParaRPr lang="pt-BR" sz="2400" dirty="0"/>
          </a:p>
          <a:p>
            <a:pPr marL="0"/>
            <a:endParaRPr lang="pt-BR" sz="24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660232" y="6376243"/>
            <a:ext cx="2133600" cy="365125"/>
          </a:xfrm>
        </p:spPr>
        <p:txBody>
          <a:bodyPr/>
          <a:lstStyle/>
          <a:p>
            <a:fld id="{34D60EF6-1ED8-4DF2-B2A6-0FB839FAABC3}" type="slidenum">
              <a:rPr lang="pt-BR" smtClean="0"/>
              <a:pPr/>
              <a:t>3</a:t>
            </a:fld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397" y="3815499"/>
            <a:ext cx="2717289" cy="286789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cxnSp>
        <p:nvCxnSpPr>
          <p:cNvPr id="17" name="Conector de seta reta 87"/>
          <p:cNvCxnSpPr>
            <a:cxnSpLocks/>
            <a:stCxn id="34" idx="3"/>
          </p:cNvCxnSpPr>
          <p:nvPr/>
        </p:nvCxnSpPr>
        <p:spPr>
          <a:xfrm flipV="1">
            <a:off x="4487419" y="4680283"/>
            <a:ext cx="1684134" cy="14639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6270200" y="4541885"/>
            <a:ext cx="2623229" cy="3587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dirty="0">
              <a:solidFill>
                <a:schemeClr val="tx1"/>
              </a:solidFill>
            </a:endParaRPr>
          </a:p>
        </p:txBody>
      </p:sp>
      <p:cxnSp>
        <p:nvCxnSpPr>
          <p:cNvPr id="26" name="Conector de seta reta 87"/>
          <p:cNvCxnSpPr>
            <a:cxnSpLocks/>
            <a:stCxn id="34" idx="3"/>
          </p:cNvCxnSpPr>
          <p:nvPr/>
        </p:nvCxnSpPr>
        <p:spPr>
          <a:xfrm flipV="1">
            <a:off x="4487419" y="5249446"/>
            <a:ext cx="1740848" cy="89475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26"/>
          <p:cNvSpPr/>
          <p:nvPr/>
        </p:nvSpPr>
        <p:spPr>
          <a:xfrm>
            <a:off x="6300192" y="5085184"/>
            <a:ext cx="2593237" cy="35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dirty="0">
              <a:solidFill>
                <a:schemeClr val="tx1"/>
              </a:solidFill>
            </a:endParaRPr>
          </a:p>
        </p:txBody>
      </p:sp>
      <p:cxnSp>
        <p:nvCxnSpPr>
          <p:cNvPr id="28" name="Conector de seta reta 87"/>
          <p:cNvCxnSpPr>
            <a:cxnSpLocks/>
            <a:stCxn id="34" idx="3"/>
          </p:cNvCxnSpPr>
          <p:nvPr/>
        </p:nvCxnSpPr>
        <p:spPr>
          <a:xfrm flipV="1">
            <a:off x="4487419" y="5837316"/>
            <a:ext cx="1753880" cy="30688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ângulo 28"/>
          <p:cNvSpPr/>
          <p:nvPr/>
        </p:nvSpPr>
        <p:spPr>
          <a:xfrm>
            <a:off x="6282143" y="5690491"/>
            <a:ext cx="2611285" cy="3307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dirty="0">
              <a:solidFill>
                <a:schemeClr val="tx1"/>
              </a:solidFill>
            </a:endParaRPr>
          </a:p>
        </p:txBody>
      </p:sp>
      <p:cxnSp>
        <p:nvCxnSpPr>
          <p:cNvPr id="31" name="Conector de seta reta 87"/>
          <p:cNvCxnSpPr>
            <a:cxnSpLocks/>
            <a:stCxn id="34" idx="3"/>
          </p:cNvCxnSpPr>
          <p:nvPr/>
        </p:nvCxnSpPr>
        <p:spPr>
          <a:xfrm>
            <a:off x="4487419" y="6144203"/>
            <a:ext cx="1668757" cy="26380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/>
          <p:cNvSpPr/>
          <p:nvPr/>
        </p:nvSpPr>
        <p:spPr>
          <a:xfrm>
            <a:off x="6282143" y="6272540"/>
            <a:ext cx="1674233" cy="334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dirty="0">
              <a:solidFill>
                <a:schemeClr val="tx1"/>
              </a:solidFill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94" y="692696"/>
            <a:ext cx="3847118" cy="411064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cxnSp>
        <p:nvCxnSpPr>
          <p:cNvPr id="22" name="Conector de seta reta 87"/>
          <p:cNvCxnSpPr>
            <a:cxnSpLocks/>
          </p:cNvCxnSpPr>
          <p:nvPr/>
        </p:nvCxnSpPr>
        <p:spPr>
          <a:xfrm flipH="1">
            <a:off x="1906062" y="2276872"/>
            <a:ext cx="2482937" cy="228315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/>
          <p:cNvSpPr/>
          <p:nvPr/>
        </p:nvSpPr>
        <p:spPr>
          <a:xfrm>
            <a:off x="251520" y="4376663"/>
            <a:ext cx="1584176" cy="41534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Esqueci minha senha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4400924" y="1912580"/>
            <a:ext cx="2623491" cy="64628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dirty="0" smtClean="0">
                <a:solidFill>
                  <a:schemeClr val="tx1"/>
                </a:solidFill>
              </a:rPr>
              <a:t>Atualização da senha</a:t>
            </a:r>
          </a:p>
          <a:p>
            <a:pPr algn="ctr"/>
            <a:r>
              <a:rPr lang="pt-BR" sz="1500" dirty="0" smtClean="0">
                <a:solidFill>
                  <a:schemeClr val="tx1"/>
                </a:solidFill>
              </a:rPr>
              <a:t> para 1º acesso</a:t>
            </a:r>
            <a:endParaRPr lang="pt-BR" sz="1500" dirty="0">
              <a:solidFill>
                <a:schemeClr val="tx1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1863928" y="5821061"/>
            <a:ext cx="2623491" cy="64628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dirty="0" smtClean="0">
                <a:solidFill>
                  <a:schemeClr val="tx1"/>
                </a:solidFill>
              </a:rPr>
              <a:t>Campos necessários para  atualização da senha</a:t>
            </a:r>
            <a:endParaRPr lang="pt-BR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72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pt-BR" sz="3200" b="1" dirty="0" smtClean="0"/>
              <a:t>Avaliação da Ação – RAG 2021</a:t>
            </a:r>
            <a:endParaRPr lang="pt-BR" sz="3200" b="1" dirty="0"/>
          </a:p>
        </p:txBody>
      </p:sp>
      <p:sp>
        <p:nvSpPr>
          <p:cNvPr id="5" name="Retângulo 4"/>
          <p:cNvSpPr/>
          <p:nvPr/>
        </p:nvSpPr>
        <p:spPr>
          <a:xfrm>
            <a:off x="0" y="654512"/>
            <a:ext cx="8915391" cy="90486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pt-BR" sz="1600" dirty="0" smtClean="0"/>
              <a:t>Para os demais acessos, o usuário só precisará informar na tela inicial, a opção </a:t>
            </a:r>
            <a:r>
              <a:rPr lang="pt-BR" sz="1600" b="1" dirty="0" smtClean="0"/>
              <a:t>Usuário</a:t>
            </a:r>
            <a:r>
              <a:rPr lang="pt-BR" sz="1600" dirty="0" smtClean="0"/>
              <a:t>, a </a:t>
            </a:r>
            <a:r>
              <a:rPr lang="pt-BR" sz="1600" b="1" dirty="0" smtClean="0"/>
              <a:t>Senha</a:t>
            </a:r>
            <a:r>
              <a:rPr lang="pt-BR" sz="1600" dirty="0" smtClean="0"/>
              <a:t> (enviada por e-mail ou alterada posteriormente), depois clicar em </a:t>
            </a:r>
            <a:r>
              <a:rPr lang="pt-BR" sz="1600" b="1" dirty="0" smtClean="0"/>
              <a:t>Fazer </a:t>
            </a:r>
            <a:r>
              <a:rPr lang="pt-BR" sz="1600" b="1" dirty="0" err="1" smtClean="0"/>
              <a:t>Login</a:t>
            </a:r>
            <a:r>
              <a:rPr lang="pt-BR" sz="1600" dirty="0" smtClean="0"/>
              <a:t>.</a:t>
            </a:r>
          </a:p>
          <a:p>
            <a:pPr algn="just">
              <a:lnSpc>
                <a:spcPct val="130000"/>
              </a:lnSpc>
            </a:pPr>
            <a:endParaRPr lang="pt-BR" sz="1600" b="1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4</a:t>
            </a:fld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988840"/>
            <a:ext cx="4248472" cy="4664634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467544" y="4589403"/>
            <a:ext cx="3767514" cy="3951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dirty="0" smtClean="0">
                <a:solidFill>
                  <a:schemeClr val="tx1"/>
                </a:solidFill>
              </a:rPr>
              <a:t>Usuário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67544" y="5085184"/>
            <a:ext cx="3767514" cy="3951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dirty="0" smtClean="0">
                <a:solidFill>
                  <a:schemeClr val="tx1"/>
                </a:solidFill>
              </a:rPr>
              <a:t>Senha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860033" y="2420889"/>
            <a:ext cx="405535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500" b="1" dirty="0"/>
              <a:t>Observação: </a:t>
            </a:r>
            <a:r>
              <a:rPr lang="pt-BR" sz="1500" dirty="0"/>
              <a:t>os responsáveis por Ação, inseridos no PTA e/ou atualizados no PTA Gerencial, </a:t>
            </a:r>
            <a:r>
              <a:rPr lang="pt-BR" sz="1500" dirty="0" smtClean="0"/>
              <a:t>no sistema </a:t>
            </a:r>
            <a:r>
              <a:rPr lang="pt-BR" sz="1500" dirty="0"/>
              <a:t>FIPLAN, terão o cadastro automático no RAG/MONITORA, para inserção/edição das informações para Avaliação da Ação. </a:t>
            </a:r>
            <a:endParaRPr lang="pt-BR" sz="1500" dirty="0" smtClean="0"/>
          </a:p>
          <a:p>
            <a:pPr algn="just"/>
            <a:endParaRPr lang="pt-BR" sz="1500" dirty="0"/>
          </a:p>
          <a:p>
            <a:pPr algn="just"/>
            <a:r>
              <a:rPr lang="pt-BR" sz="1500" dirty="0" smtClean="0"/>
              <a:t>Os </a:t>
            </a:r>
            <a:r>
              <a:rPr lang="pt-BR" sz="1500" dirty="0"/>
              <a:t>demais usuários, que serão apenas visualizadores precisam solicitar o cadastro no módulo RAG para o NGER/Área de Planejamento de sua Unidade Setorial.</a:t>
            </a:r>
          </a:p>
        </p:txBody>
      </p:sp>
      <p:cxnSp>
        <p:nvCxnSpPr>
          <p:cNvPr id="18" name="Conector de seta reta 87"/>
          <p:cNvCxnSpPr>
            <a:cxnSpLocks/>
          </p:cNvCxnSpPr>
          <p:nvPr/>
        </p:nvCxnSpPr>
        <p:spPr>
          <a:xfrm flipH="1" flipV="1">
            <a:off x="4427984" y="5925750"/>
            <a:ext cx="1174078" cy="75340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395536" y="5663585"/>
            <a:ext cx="3960440" cy="5017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69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928801"/>
            <a:ext cx="8643966" cy="1348061"/>
          </a:xfrm>
        </p:spPr>
        <p:txBody>
          <a:bodyPr wrap="square">
            <a:spAutoFit/>
          </a:bodyPr>
          <a:lstStyle/>
          <a:p>
            <a:pPr marL="0"/>
            <a:endParaRPr lang="pt-BR" sz="2400" dirty="0"/>
          </a:p>
          <a:p>
            <a:pPr marL="0"/>
            <a:endParaRPr lang="pt-BR" sz="2400" dirty="0"/>
          </a:p>
          <a:p>
            <a:pPr marL="0"/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0" y="654512"/>
            <a:ext cx="8915391" cy="58477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Após 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entrar no sistema, serão apresentados as duas opções de </a:t>
            </a: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módulos do Sistema Monitora: Monitoramento e RAG, clicar na opção RAG, seja na tela principal ou no menu lateral.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D60EF6-1ED8-4DF2-B2A6-0FB839FAABC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4138"/>
            <a:ext cx="9144000" cy="4766096"/>
          </a:xfrm>
          <a:prstGeom prst="rect">
            <a:avLst/>
          </a:prstGeom>
        </p:spPr>
      </p:pic>
      <p:cxnSp>
        <p:nvCxnSpPr>
          <p:cNvPr id="13" name="Conector de seta reta 87"/>
          <p:cNvCxnSpPr>
            <a:cxnSpLocks/>
          </p:cNvCxnSpPr>
          <p:nvPr/>
        </p:nvCxnSpPr>
        <p:spPr>
          <a:xfrm flipV="1">
            <a:off x="5652120" y="6158364"/>
            <a:ext cx="1041833" cy="53653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87"/>
          <p:cNvCxnSpPr>
            <a:cxnSpLocks/>
          </p:cNvCxnSpPr>
          <p:nvPr/>
        </p:nvCxnSpPr>
        <p:spPr>
          <a:xfrm flipH="1" flipV="1">
            <a:off x="416030" y="4171568"/>
            <a:ext cx="504056" cy="47940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/>
          <p:cNvSpPr/>
          <p:nvPr/>
        </p:nvSpPr>
        <p:spPr>
          <a:xfrm>
            <a:off x="5367102" y="5685709"/>
            <a:ext cx="3562583" cy="4075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0" y="3728908"/>
            <a:ext cx="840410" cy="3261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pt-BR" sz="3200" b="1" dirty="0" smtClean="0"/>
              <a:t>Avaliação da Ação – RAG 2021</a:t>
            </a:r>
            <a:endParaRPr lang="pt-BR" sz="32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5930" y="5789489"/>
            <a:ext cx="1304925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1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pt-BR" sz="3200" b="1" dirty="0" smtClean="0"/>
              <a:t>Avaliação da Ação – RAG 2021</a:t>
            </a:r>
            <a:endParaRPr lang="pt-BR" sz="3200" b="1" dirty="0"/>
          </a:p>
        </p:txBody>
      </p:sp>
      <p:sp>
        <p:nvSpPr>
          <p:cNvPr id="3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928801"/>
            <a:ext cx="8643966" cy="1348061"/>
          </a:xfrm>
        </p:spPr>
        <p:txBody>
          <a:bodyPr wrap="square">
            <a:spAutoFit/>
          </a:bodyPr>
          <a:lstStyle/>
          <a:p>
            <a:pPr marL="0"/>
            <a:endParaRPr lang="pt-BR" sz="2400" dirty="0"/>
          </a:p>
          <a:p>
            <a:pPr marL="0"/>
            <a:endParaRPr lang="pt-BR" sz="2400" dirty="0"/>
          </a:p>
          <a:p>
            <a:pPr marL="0"/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0" y="556118"/>
            <a:ext cx="9144000" cy="225292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342900" indent="-342900" algn="just">
              <a:lnSpc>
                <a:spcPct val="130000"/>
              </a:lnSpc>
              <a:buFont typeface="+mj-lt"/>
              <a:buAutoNum type="arabicPeriod" startAt="2"/>
            </a:pPr>
            <a:r>
              <a:rPr lang="pt-BR" sz="1600" b="1" dirty="0" smtClean="0"/>
              <a:t>Avaliação da Ação</a:t>
            </a:r>
          </a:p>
          <a:p>
            <a:pPr algn="just">
              <a:lnSpc>
                <a:spcPct val="130000"/>
              </a:lnSpc>
            </a:pPr>
            <a:r>
              <a:rPr lang="pt-BR" sz="1600" dirty="0" smtClean="0"/>
              <a:t>Para os avaliadores (responsáveis </a:t>
            </a:r>
            <a:r>
              <a:rPr lang="pt-BR" sz="1600" dirty="0"/>
              <a:t>por </a:t>
            </a:r>
            <a:r>
              <a:rPr lang="pt-BR" sz="1600" dirty="0" smtClean="0"/>
              <a:t>Ação) será disponibilizado uma tela com os Programas onde as Ações de sua responsabilidade estão vinculadas, bem como o Exercício do RAG, o Órgão e UO vinculados, conforme planejamento para o exercício.</a:t>
            </a:r>
          </a:p>
          <a:p>
            <a:pPr algn="just">
              <a:lnSpc>
                <a:spcPct val="130000"/>
              </a:lnSpc>
            </a:pPr>
            <a:endParaRPr lang="pt-BR" sz="1000" dirty="0" smtClean="0"/>
          </a:p>
          <a:p>
            <a:pPr algn="just">
              <a:lnSpc>
                <a:spcPct val="130000"/>
              </a:lnSpc>
            </a:pPr>
            <a:r>
              <a:rPr lang="pt-BR" sz="1600" dirty="0"/>
              <a:t>Para </a:t>
            </a:r>
            <a:r>
              <a:rPr lang="pt-BR" sz="1600" dirty="0" smtClean="0"/>
              <a:t>acessar </a:t>
            </a:r>
            <a:r>
              <a:rPr lang="pt-BR" sz="1600" dirty="0"/>
              <a:t>a Ação </a:t>
            </a:r>
            <a:r>
              <a:rPr lang="pt-BR" sz="1600" dirty="0" smtClean="0"/>
              <a:t>o </a:t>
            </a:r>
            <a:r>
              <a:rPr lang="pt-BR" sz="1600" dirty="0"/>
              <a:t>usuário deve clicar primeiramente no Programa (ícone +), para que as Ações possam ser </a:t>
            </a:r>
            <a:r>
              <a:rPr lang="pt-BR" sz="1600" dirty="0" smtClean="0"/>
              <a:t>exibidas ao avaliador.</a:t>
            </a:r>
            <a:endParaRPr lang="pt-BR" sz="1600" b="1" dirty="0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6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60" y="2852936"/>
            <a:ext cx="8858280" cy="3600401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cxnSp>
        <p:nvCxnSpPr>
          <p:cNvPr id="8" name="Conector de seta reta 87"/>
          <p:cNvCxnSpPr>
            <a:cxnSpLocks/>
          </p:cNvCxnSpPr>
          <p:nvPr/>
        </p:nvCxnSpPr>
        <p:spPr>
          <a:xfrm flipH="1">
            <a:off x="1187624" y="3859388"/>
            <a:ext cx="864096" cy="5810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971600" y="4431039"/>
            <a:ext cx="169653" cy="30787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tx1"/>
                </a:solidFill>
              </a:rPr>
              <a:t>+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0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7" y="1385455"/>
            <a:ext cx="8928992" cy="4995873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CaixaDeTexto 3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pt-BR" sz="3200" b="1" dirty="0" smtClean="0"/>
              <a:t>Avaliação da Ação – RAG 2021</a:t>
            </a:r>
            <a:endParaRPr lang="pt-BR" sz="3200" b="1" dirty="0"/>
          </a:p>
        </p:txBody>
      </p:sp>
      <p:sp>
        <p:nvSpPr>
          <p:cNvPr id="3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928801"/>
            <a:ext cx="8643966" cy="1348061"/>
          </a:xfrm>
        </p:spPr>
        <p:txBody>
          <a:bodyPr wrap="square">
            <a:spAutoFit/>
          </a:bodyPr>
          <a:lstStyle/>
          <a:p>
            <a:pPr marL="0"/>
            <a:endParaRPr lang="pt-BR" sz="2400" dirty="0"/>
          </a:p>
          <a:p>
            <a:pPr marL="0"/>
            <a:endParaRPr lang="pt-BR" sz="2400" dirty="0"/>
          </a:p>
          <a:p>
            <a:pPr marL="0"/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-19134" y="685067"/>
            <a:ext cx="9163134" cy="73250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1600" dirty="0" smtClean="0"/>
              <a:t>Selecionar a Ação de sua responsabilidade e clicar no ícone                       , que </a:t>
            </a:r>
            <a:r>
              <a:rPr lang="pt-BR" sz="1600" dirty="0"/>
              <a:t>apresenta as abas para inserção das informações necessárias à avaliação do </a:t>
            </a:r>
            <a:r>
              <a:rPr lang="pt-BR" sz="1600" dirty="0" smtClean="0"/>
              <a:t>Ação.</a:t>
            </a:r>
            <a:endParaRPr lang="pt-BR" sz="1600" b="1" dirty="0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7</a:t>
            </a:fld>
            <a:endParaRPr lang="pt-BR"/>
          </a:p>
        </p:txBody>
      </p:sp>
      <p:cxnSp>
        <p:nvCxnSpPr>
          <p:cNvPr id="18" name="Conector de seta reta 87"/>
          <p:cNvCxnSpPr>
            <a:cxnSpLocks/>
          </p:cNvCxnSpPr>
          <p:nvPr/>
        </p:nvCxnSpPr>
        <p:spPr>
          <a:xfrm flipH="1">
            <a:off x="3923928" y="2847929"/>
            <a:ext cx="864096" cy="5810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492823"/>
            <a:ext cx="792088" cy="29621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717958"/>
            <a:ext cx="1149765" cy="386906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179512" y="3462869"/>
            <a:ext cx="5544616" cy="3261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46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pt-BR" sz="3200" b="1" dirty="0" smtClean="0"/>
              <a:t>Avaliação da Ação – RAG 2021</a:t>
            </a:r>
            <a:endParaRPr lang="pt-BR" sz="3200" b="1" dirty="0"/>
          </a:p>
        </p:txBody>
      </p:sp>
      <p:sp>
        <p:nvSpPr>
          <p:cNvPr id="3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928801"/>
            <a:ext cx="8643966" cy="1348061"/>
          </a:xfrm>
        </p:spPr>
        <p:txBody>
          <a:bodyPr wrap="square">
            <a:spAutoFit/>
          </a:bodyPr>
          <a:lstStyle/>
          <a:p>
            <a:pPr marL="0"/>
            <a:endParaRPr lang="pt-BR" sz="2400" dirty="0"/>
          </a:p>
          <a:p>
            <a:pPr marL="0"/>
            <a:endParaRPr lang="pt-BR" sz="2400" dirty="0"/>
          </a:p>
          <a:p>
            <a:pPr marL="0"/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35496" y="620688"/>
            <a:ext cx="8938476" cy="73250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1600" b="1" dirty="0" smtClean="0"/>
              <a:t>2.1  Identificação</a:t>
            </a:r>
            <a:endParaRPr lang="pt-BR" sz="1600" b="1" dirty="0"/>
          </a:p>
          <a:p>
            <a:pPr algn="just">
              <a:lnSpc>
                <a:spcPct val="130000"/>
              </a:lnSpc>
            </a:pPr>
            <a:endParaRPr lang="pt-BR" sz="1600" b="1" dirty="0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8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41" y="1353196"/>
            <a:ext cx="8865327" cy="481210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323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pt-BR" sz="3200" b="1" dirty="0" smtClean="0"/>
              <a:t>Avaliação da Ação – RAG 2021</a:t>
            </a:r>
            <a:endParaRPr lang="pt-BR" sz="3200" b="1" dirty="0"/>
          </a:p>
        </p:txBody>
      </p:sp>
      <p:sp>
        <p:nvSpPr>
          <p:cNvPr id="3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928801"/>
            <a:ext cx="8643966" cy="1348061"/>
          </a:xfrm>
        </p:spPr>
        <p:txBody>
          <a:bodyPr wrap="square">
            <a:spAutoFit/>
          </a:bodyPr>
          <a:lstStyle/>
          <a:p>
            <a:pPr marL="0"/>
            <a:endParaRPr lang="pt-BR" sz="2400" dirty="0"/>
          </a:p>
          <a:p>
            <a:pPr marL="0"/>
            <a:endParaRPr lang="pt-BR" sz="2400" dirty="0"/>
          </a:p>
          <a:p>
            <a:pPr marL="0"/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0" y="616034"/>
            <a:ext cx="9144000" cy="501368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1600" dirty="0"/>
              <a:t>Na aba “Identificação da Ação” </a:t>
            </a:r>
            <a:r>
              <a:rPr lang="pt-BR" sz="1600" dirty="0" smtClean="0"/>
              <a:t>pode-se </a:t>
            </a:r>
            <a:r>
              <a:rPr lang="pt-BR" sz="1600" dirty="0"/>
              <a:t>visualizar as características relativas à </a:t>
            </a:r>
            <a:r>
              <a:rPr lang="pt-BR" sz="1600" dirty="0" smtClean="0"/>
              <a:t>Ação </a:t>
            </a:r>
            <a:r>
              <a:rPr lang="pt-BR" sz="1600" dirty="0"/>
              <a:t>orçamentária em análise. São elas</a:t>
            </a:r>
            <a:r>
              <a:rPr lang="pt-BR" sz="1600" dirty="0" smtClean="0"/>
              <a:t>:</a:t>
            </a:r>
          </a:p>
          <a:p>
            <a:pPr algn="just">
              <a:lnSpc>
                <a:spcPct val="130000"/>
              </a:lnSpc>
            </a:pPr>
            <a:endParaRPr lang="pt-BR" sz="1000" dirty="0"/>
          </a:p>
          <a:p>
            <a:pPr marL="285750" lvl="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t-BR" sz="1600" b="1" dirty="0"/>
              <a:t>Descrição da </a:t>
            </a:r>
            <a:r>
              <a:rPr lang="pt-BR" sz="1600" b="1" dirty="0" smtClean="0"/>
              <a:t>Ação</a:t>
            </a:r>
            <a:r>
              <a:rPr lang="pt-BR" sz="1600" b="1" dirty="0"/>
              <a:t>: </a:t>
            </a:r>
            <a:r>
              <a:rPr lang="pt-BR" sz="1600" dirty="0"/>
              <a:t>indica o nome da ação, expressando claramente o seu </a:t>
            </a:r>
            <a:r>
              <a:rPr lang="pt-BR" sz="1600" dirty="0" smtClean="0"/>
              <a:t>objeto;</a:t>
            </a:r>
          </a:p>
          <a:p>
            <a:pPr marL="285750" lvl="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pt-BR" sz="1200" dirty="0" smtClean="0"/>
          </a:p>
          <a:p>
            <a:pPr marL="285750" lvl="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t-BR" sz="1600" b="1" dirty="0" smtClean="0"/>
              <a:t>Tipo da Ação: </a:t>
            </a:r>
            <a:r>
              <a:rPr lang="pt-BR" sz="1600" dirty="0" smtClean="0"/>
              <a:t>classificação quanto ao produto: Projeto, Atividade e Operações Especiais. As ações orçamentárias podem ser apresentadas como:</a:t>
            </a:r>
          </a:p>
          <a:p>
            <a:pPr marL="742950" lvl="2" indent="-2857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pt-BR" sz="1600" dirty="0" smtClean="0"/>
              <a:t>Projetos - conjunto de operações limitadas no tempo, das quais resulta um produto que contribui para a expansão ou o aperfeiçoamento da ação de governo; </a:t>
            </a:r>
          </a:p>
          <a:p>
            <a:pPr marL="742950" lvl="2" indent="-2857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pt-BR" sz="1600" dirty="0" smtClean="0"/>
              <a:t>Atividades - conjunto de operações que se realizam de modo contínuo e permanente, das quais resulta um produto necessário à manutenção da ação de governo;</a:t>
            </a:r>
          </a:p>
          <a:p>
            <a:pPr marL="742950" lvl="2" indent="-2857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pt-BR" sz="1600" dirty="0" smtClean="0"/>
              <a:t>Operações Especiais -são as despesas que não contribuem para a manutenção das ações de governo, das quais não resulta um produto, e não geram contraprestação direta sob a forma de bens ou serviços. Enquadram-se neste tipo de ação as despesas relativas a pagamentos de amortizações e encargos da dívida pública fundada, o pagamento de pensões e proventos de inativos e o pagamento de dívidas judiciais (precatórios).</a:t>
            </a:r>
            <a:endParaRPr lang="pt-BR" sz="16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059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solidFill>
            <a:srgbClr val="FFFF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8878</TotalTime>
  <Words>2313</Words>
  <Application>Microsoft Office PowerPoint</Application>
  <PresentationFormat>Apresentação na tela (4:3)</PresentationFormat>
  <Paragraphs>228</Paragraphs>
  <Slides>29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29</vt:i4>
      </vt:variant>
    </vt:vector>
  </HeadingPairs>
  <TitlesOfParts>
    <vt:vector size="36" baseType="lpstr">
      <vt:lpstr>Arial Unicode MS</vt:lpstr>
      <vt:lpstr>Arial</vt:lpstr>
      <vt:lpstr>Calibri</vt:lpstr>
      <vt:lpstr>Calibri Light</vt:lpstr>
      <vt:lpstr>Wingdings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Sigov</dc:title>
  <dc:creator>95145</dc:creator>
  <cp:lastModifiedBy>Maria Tereza Wichocki Monteiro</cp:lastModifiedBy>
  <cp:revision>408</cp:revision>
  <cp:lastPrinted>2020-11-04T16:58:57Z</cp:lastPrinted>
  <dcterms:created xsi:type="dcterms:W3CDTF">2014-12-09T13:54:31Z</dcterms:created>
  <dcterms:modified xsi:type="dcterms:W3CDTF">2021-10-18T19:11:20Z</dcterms:modified>
</cp:coreProperties>
</file>