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notesMasterIdLst>
    <p:notesMasterId r:id="rId34"/>
  </p:notesMasterIdLst>
  <p:handoutMasterIdLst>
    <p:handoutMasterId r:id="rId35"/>
  </p:handoutMasterIdLst>
  <p:sldIdLst>
    <p:sldId id="256" r:id="rId7"/>
    <p:sldId id="257" r:id="rId8"/>
    <p:sldId id="259" r:id="rId9"/>
    <p:sldId id="260" r:id="rId10"/>
    <p:sldId id="304" r:id="rId11"/>
    <p:sldId id="265" r:id="rId12"/>
    <p:sldId id="296" r:id="rId13"/>
    <p:sldId id="266" r:id="rId14"/>
    <p:sldId id="305" r:id="rId15"/>
    <p:sldId id="267" r:id="rId16"/>
    <p:sldId id="309" r:id="rId17"/>
    <p:sldId id="297" r:id="rId18"/>
    <p:sldId id="276" r:id="rId19"/>
    <p:sldId id="306" r:id="rId20"/>
    <p:sldId id="262" r:id="rId21"/>
    <p:sldId id="263" r:id="rId22"/>
    <p:sldId id="307" r:id="rId23"/>
    <p:sldId id="292" r:id="rId24"/>
    <p:sldId id="275" r:id="rId25"/>
    <p:sldId id="268" r:id="rId26"/>
    <p:sldId id="274" r:id="rId27"/>
    <p:sldId id="308" r:id="rId28"/>
    <p:sldId id="301" r:id="rId29"/>
    <p:sldId id="299" r:id="rId30"/>
    <p:sldId id="302" r:id="rId31"/>
    <p:sldId id="295" r:id="rId32"/>
    <p:sldId id="258" r:id="rId3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N" initials="S" lastIdx="83" clrIdx="0"/>
  <p:cmAuthor id="2" name="brunorm" initials="b" lastIdx="7" clrIdx="1"/>
  <p:cmAuthor id="3" name="Vagner de Bitencourt Serra" initials="VdBS" lastIdx="10" clrIdx="2">
    <p:extLst>
      <p:ext uri="{19B8F6BF-5375-455C-9EA6-DF929625EA0E}">
        <p15:presenceInfo xmlns:p15="http://schemas.microsoft.com/office/powerpoint/2012/main" userId="S-1-5-21-237063947-75284730-2298781179-369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781"/>
    <a:srgbClr val="143784"/>
    <a:srgbClr val="043194"/>
    <a:srgbClr val="111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1-07-20T11:28:55.533" idx="3">
    <p:pos x="5109" y="1802"/>
    <p:text>Interessante citar que a classificação por NR ocorre no estágio da arrecadação, e que esta classificação é determinante para evidenciar as vinculações (Destinação/Fonte de recursos).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64C38C-3977-44BA-978B-0D602E9A3CF5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BA24644-0B09-47F9-A340-B4AEF4FBAB61}">
      <dgm:prSet phldrT="[Texto]"/>
      <dgm:spPr/>
      <dgm:t>
        <a:bodyPr/>
        <a:lstStyle/>
        <a:p>
          <a:r>
            <a:rPr lang="pt-BR" dirty="0" smtClean="0">
              <a:solidFill>
                <a:srgbClr val="FF0000"/>
              </a:solidFill>
            </a:rPr>
            <a:t>Fatos Permutativos ou Compensativos</a:t>
          </a:r>
          <a:endParaRPr lang="pt-BR" dirty="0">
            <a:solidFill>
              <a:srgbClr val="FF0000"/>
            </a:solidFill>
          </a:endParaRPr>
        </a:p>
      </dgm:t>
    </dgm:pt>
    <dgm:pt modelId="{3484132E-E9AB-499C-A7EB-6290FEC52C8B}" type="parTrans" cxnId="{A2BA6780-3CB2-46B7-9209-6C75D4266539}">
      <dgm:prSet/>
      <dgm:spPr/>
      <dgm:t>
        <a:bodyPr/>
        <a:lstStyle/>
        <a:p>
          <a:endParaRPr lang="pt-BR"/>
        </a:p>
      </dgm:t>
    </dgm:pt>
    <dgm:pt modelId="{38973E64-FAF7-475D-9A0E-632936955208}" type="sibTrans" cxnId="{A2BA6780-3CB2-46B7-9209-6C75D4266539}">
      <dgm:prSet/>
      <dgm:spPr/>
      <dgm:t>
        <a:bodyPr/>
        <a:lstStyle/>
        <a:p>
          <a:endParaRPr lang="pt-BR"/>
        </a:p>
      </dgm:t>
    </dgm:pt>
    <dgm:pt modelId="{8EE20B75-FE21-41BF-AFBA-ED93EEDA9D42}">
      <dgm:prSet phldrT="[Texto]"/>
      <dgm:spPr/>
      <dgm:t>
        <a:bodyPr/>
        <a:lstStyle/>
        <a:p>
          <a:r>
            <a:rPr lang="pt-BR" dirty="0" smtClean="0"/>
            <a:t>Variações Qualitativas</a:t>
          </a:r>
          <a:endParaRPr lang="pt-BR" dirty="0"/>
        </a:p>
      </dgm:t>
    </dgm:pt>
    <dgm:pt modelId="{3EF92752-8057-4789-B841-D0F53AD2D99E}" type="parTrans" cxnId="{C001F2BD-9F0A-44DB-A60C-D294E2270CA4}">
      <dgm:prSet/>
      <dgm:spPr/>
      <dgm:t>
        <a:bodyPr/>
        <a:lstStyle/>
        <a:p>
          <a:endParaRPr lang="pt-BR"/>
        </a:p>
      </dgm:t>
    </dgm:pt>
    <dgm:pt modelId="{75276392-79B4-4055-8B93-6A79C6F7E67C}" type="sibTrans" cxnId="{C001F2BD-9F0A-44DB-A60C-D294E2270CA4}">
      <dgm:prSet/>
      <dgm:spPr/>
      <dgm:t>
        <a:bodyPr/>
        <a:lstStyle/>
        <a:p>
          <a:endParaRPr lang="pt-BR"/>
        </a:p>
      </dgm:t>
    </dgm:pt>
    <dgm:pt modelId="{D3C70BE1-8AD2-40DC-A31F-2D2036872167}">
      <dgm:prSet phldrT="[Texto]"/>
      <dgm:spPr/>
      <dgm:t>
        <a:bodyPr/>
        <a:lstStyle/>
        <a:p>
          <a:r>
            <a:rPr lang="pt-BR" dirty="0" smtClean="0"/>
            <a:t>Modificam apenas o ativo ou o passivo</a:t>
          </a:r>
          <a:endParaRPr lang="pt-BR" dirty="0"/>
        </a:p>
      </dgm:t>
    </dgm:pt>
    <dgm:pt modelId="{A0F3F695-B986-487A-82CA-E15D8C8F9FCC}" type="parTrans" cxnId="{31DC9013-0B23-4260-9D93-D2A6EFD047EE}">
      <dgm:prSet/>
      <dgm:spPr/>
      <dgm:t>
        <a:bodyPr/>
        <a:lstStyle/>
        <a:p>
          <a:endParaRPr lang="pt-BR"/>
        </a:p>
      </dgm:t>
    </dgm:pt>
    <dgm:pt modelId="{F5FA1215-E3CA-4B8C-A252-9C05A40A56BA}" type="sibTrans" cxnId="{31DC9013-0B23-4260-9D93-D2A6EFD047EE}">
      <dgm:prSet/>
      <dgm:spPr/>
      <dgm:t>
        <a:bodyPr/>
        <a:lstStyle/>
        <a:p>
          <a:endParaRPr lang="pt-BR"/>
        </a:p>
      </dgm:t>
    </dgm:pt>
    <dgm:pt modelId="{66480429-FDC3-435E-8854-C9D5DC1155AA}">
      <dgm:prSet phldrT="[Texto]"/>
      <dgm:spPr/>
      <dgm:t>
        <a:bodyPr/>
        <a:lstStyle/>
        <a:p>
          <a:r>
            <a:rPr lang="pt-BR" dirty="0" smtClean="0">
              <a:solidFill>
                <a:srgbClr val="FF0000"/>
              </a:solidFill>
            </a:rPr>
            <a:t>Fatos Modificativos</a:t>
          </a:r>
          <a:endParaRPr lang="pt-BR" dirty="0">
            <a:solidFill>
              <a:srgbClr val="FF0000"/>
            </a:solidFill>
          </a:endParaRPr>
        </a:p>
      </dgm:t>
    </dgm:pt>
    <dgm:pt modelId="{0C7E073D-C4C3-42F1-9061-322BF292D418}" type="parTrans" cxnId="{5C3F200E-9AE3-4096-B7CB-0A9E7CA45F8D}">
      <dgm:prSet/>
      <dgm:spPr/>
      <dgm:t>
        <a:bodyPr/>
        <a:lstStyle/>
        <a:p>
          <a:endParaRPr lang="pt-BR"/>
        </a:p>
      </dgm:t>
    </dgm:pt>
    <dgm:pt modelId="{CE5A79B2-FAA3-4770-A186-F8E406C53315}" type="sibTrans" cxnId="{5C3F200E-9AE3-4096-B7CB-0A9E7CA45F8D}">
      <dgm:prSet/>
      <dgm:spPr/>
      <dgm:t>
        <a:bodyPr/>
        <a:lstStyle/>
        <a:p>
          <a:endParaRPr lang="pt-BR"/>
        </a:p>
      </dgm:t>
    </dgm:pt>
    <dgm:pt modelId="{BB232CE9-29C4-4278-9C56-8C9B09D5C927}">
      <dgm:prSet phldrT="[Texto]"/>
      <dgm:spPr/>
      <dgm:t>
        <a:bodyPr/>
        <a:lstStyle/>
        <a:p>
          <a:r>
            <a:rPr lang="pt-BR" dirty="0" smtClean="0"/>
            <a:t>Variações Quantitativas</a:t>
          </a:r>
          <a:endParaRPr lang="pt-BR" dirty="0"/>
        </a:p>
      </dgm:t>
    </dgm:pt>
    <dgm:pt modelId="{89C03AD6-AF57-46DB-9DAF-A1ECAE37AE7E}" type="parTrans" cxnId="{D35233C8-8ABB-4EA9-876F-7A9BFF60C4D7}">
      <dgm:prSet/>
      <dgm:spPr/>
      <dgm:t>
        <a:bodyPr/>
        <a:lstStyle/>
        <a:p>
          <a:endParaRPr lang="pt-BR"/>
        </a:p>
      </dgm:t>
    </dgm:pt>
    <dgm:pt modelId="{7813D71A-B6C2-4079-B1CA-8E3F358FFA63}" type="sibTrans" cxnId="{D35233C8-8ABB-4EA9-876F-7A9BFF60C4D7}">
      <dgm:prSet/>
      <dgm:spPr/>
      <dgm:t>
        <a:bodyPr/>
        <a:lstStyle/>
        <a:p>
          <a:endParaRPr lang="pt-BR"/>
        </a:p>
      </dgm:t>
    </dgm:pt>
    <dgm:pt modelId="{DF1B7686-0551-47AA-A859-2CACABB278D3}">
      <dgm:prSet phldrT="[Texto]"/>
      <dgm:spPr/>
      <dgm:t>
        <a:bodyPr/>
        <a:lstStyle/>
        <a:p>
          <a:r>
            <a:rPr lang="pt-BR" dirty="0" smtClean="0"/>
            <a:t>Incluem ou excluem componentes do ativo ou do passivo</a:t>
          </a:r>
          <a:endParaRPr lang="pt-BR" dirty="0"/>
        </a:p>
      </dgm:t>
    </dgm:pt>
    <dgm:pt modelId="{76457152-CBAF-4406-9E6C-6D6B2705ACD9}" type="parTrans" cxnId="{599B3D15-020B-46BC-8351-91C662544985}">
      <dgm:prSet/>
      <dgm:spPr/>
      <dgm:t>
        <a:bodyPr/>
        <a:lstStyle/>
        <a:p>
          <a:endParaRPr lang="pt-BR"/>
        </a:p>
      </dgm:t>
    </dgm:pt>
    <dgm:pt modelId="{CB925C5D-68A7-45C5-9F18-3B43A291417B}" type="sibTrans" cxnId="{599B3D15-020B-46BC-8351-91C662544985}">
      <dgm:prSet/>
      <dgm:spPr/>
      <dgm:t>
        <a:bodyPr/>
        <a:lstStyle/>
        <a:p>
          <a:endParaRPr lang="pt-BR"/>
        </a:p>
      </dgm:t>
    </dgm:pt>
    <dgm:pt modelId="{F1AC5F53-ADB0-4EF6-A9E9-B85C74DF7301}">
      <dgm:prSet phldrT="[Texto]"/>
      <dgm:spPr/>
      <dgm:t>
        <a:bodyPr/>
        <a:lstStyle/>
        <a:p>
          <a:r>
            <a:rPr lang="pt-BR" dirty="0" smtClean="0">
              <a:solidFill>
                <a:srgbClr val="FF0000"/>
              </a:solidFill>
            </a:rPr>
            <a:t>Fatos Mistos</a:t>
          </a:r>
          <a:endParaRPr lang="pt-BR" dirty="0">
            <a:solidFill>
              <a:srgbClr val="FF0000"/>
            </a:solidFill>
          </a:endParaRPr>
        </a:p>
      </dgm:t>
    </dgm:pt>
    <dgm:pt modelId="{FB891BA9-DEED-4710-AC6D-0F8E6E900F5A}" type="parTrans" cxnId="{C53E3AFC-1D7F-4D87-8540-D68DC903AB84}">
      <dgm:prSet/>
      <dgm:spPr/>
      <dgm:t>
        <a:bodyPr/>
        <a:lstStyle/>
        <a:p>
          <a:endParaRPr lang="pt-BR"/>
        </a:p>
      </dgm:t>
    </dgm:pt>
    <dgm:pt modelId="{6BD89AA5-FC3F-4DD1-B8A9-E22EB4404CD7}" type="sibTrans" cxnId="{C53E3AFC-1D7F-4D87-8540-D68DC903AB84}">
      <dgm:prSet/>
      <dgm:spPr/>
      <dgm:t>
        <a:bodyPr/>
        <a:lstStyle/>
        <a:p>
          <a:endParaRPr lang="pt-BR"/>
        </a:p>
      </dgm:t>
    </dgm:pt>
    <dgm:pt modelId="{918CFCCC-292D-4368-8B8D-DB6BF4B25A74}">
      <dgm:prSet phldrT="[Texto]"/>
      <dgm:spPr/>
      <dgm:t>
        <a:bodyPr/>
        <a:lstStyle/>
        <a:p>
          <a:r>
            <a:rPr lang="pt-BR" dirty="0" smtClean="0"/>
            <a:t>Variações Qualitativas e Quantitativas do patrimônio</a:t>
          </a:r>
          <a:endParaRPr lang="pt-BR" dirty="0"/>
        </a:p>
      </dgm:t>
    </dgm:pt>
    <dgm:pt modelId="{5C671A6C-AE10-4FF8-A582-7487C4BE931D}" type="parTrans" cxnId="{C92A7F5F-BB52-40F2-BE5D-5A0951FBDC42}">
      <dgm:prSet/>
      <dgm:spPr/>
      <dgm:t>
        <a:bodyPr/>
        <a:lstStyle/>
        <a:p>
          <a:endParaRPr lang="pt-BR"/>
        </a:p>
      </dgm:t>
    </dgm:pt>
    <dgm:pt modelId="{F0D90D66-030E-4294-BFC0-3A2949BFC801}" type="sibTrans" cxnId="{C92A7F5F-BB52-40F2-BE5D-5A0951FBDC42}">
      <dgm:prSet/>
      <dgm:spPr/>
      <dgm:t>
        <a:bodyPr/>
        <a:lstStyle/>
        <a:p>
          <a:endParaRPr lang="pt-BR"/>
        </a:p>
      </dgm:t>
    </dgm:pt>
    <dgm:pt modelId="{46235212-1045-4634-89CB-EFC1FBFB526E}">
      <dgm:prSet phldrT="[Texto]"/>
      <dgm:spPr/>
      <dgm:t>
        <a:bodyPr/>
        <a:lstStyle/>
        <a:p>
          <a:r>
            <a:rPr lang="pt-BR" dirty="0" smtClean="0"/>
            <a:t>Transformação de componentes patrimoniais em outros de maior ou menor valor</a:t>
          </a:r>
          <a:endParaRPr lang="pt-BR" dirty="0"/>
        </a:p>
      </dgm:t>
    </dgm:pt>
    <dgm:pt modelId="{554FAC85-88A0-4844-8BD4-77EBA286DCF3}" type="parTrans" cxnId="{5EF29D1F-638A-48E1-AE86-AF9C46DCD7B0}">
      <dgm:prSet/>
      <dgm:spPr/>
      <dgm:t>
        <a:bodyPr/>
        <a:lstStyle/>
        <a:p>
          <a:endParaRPr lang="pt-BR"/>
        </a:p>
      </dgm:t>
    </dgm:pt>
    <dgm:pt modelId="{4352692F-B9BC-47E2-8E77-049E200854AD}" type="sibTrans" cxnId="{5EF29D1F-638A-48E1-AE86-AF9C46DCD7B0}">
      <dgm:prSet/>
      <dgm:spPr/>
      <dgm:t>
        <a:bodyPr/>
        <a:lstStyle/>
        <a:p>
          <a:endParaRPr lang="pt-BR"/>
        </a:p>
      </dgm:t>
    </dgm:pt>
    <dgm:pt modelId="{80749585-E3ED-40DF-80AF-51FF32E07C08}">
      <dgm:prSet phldrT="[Texto]"/>
      <dgm:spPr/>
      <dgm:t>
        <a:bodyPr/>
        <a:lstStyle/>
        <a:p>
          <a:r>
            <a:rPr lang="pt-BR" dirty="0" smtClean="0"/>
            <a:t>Não alteram o P.L.</a:t>
          </a:r>
          <a:endParaRPr lang="pt-BR" dirty="0"/>
        </a:p>
      </dgm:t>
    </dgm:pt>
    <dgm:pt modelId="{AD11FFE5-39A9-4D8F-97F9-0FE45D643968}" type="parTrans" cxnId="{B67A38C5-B2C2-4635-91EE-CBCBF674DA13}">
      <dgm:prSet/>
      <dgm:spPr/>
      <dgm:t>
        <a:bodyPr/>
        <a:lstStyle/>
        <a:p>
          <a:endParaRPr lang="pt-BR"/>
        </a:p>
      </dgm:t>
    </dgm:pt>
    <dgm:pt modelId="{E4B8BF2F-EB03-4868-82F4-60E2DA93334E}" type="sibTrans" cxnId="{B67A38C5-B2C2-4635-91EE-CBCBF674DA13}">
      <dgm:prSet/>
      <dgm:spPr/>
      <dgm:t>
        <a:bodyPr/>
        <a:lstStyle/>
        <a:p>
          <a:endParaRPr lang="pt-BR"/>
        </a:p>
      </dgm:t>
    </dgm:pt>
    <dgm:pt modelId="{342BA30E-785C-457B-9032-C0A036E1F7CA}">
      <dgm:prSet phldrT="[Texto]"/>
      <dgm:spPr/>
      <dgm:t>
        <a:bodyPr/>
        <a:lstStyle/>
        <a:p>
          <a:r>
            <a:rPr lang="pt-BR" dirty="0" smtClean="0"/>
            <a:t>Alteram o P.L.</a:t>
          </a:r>
          <a:endParaRPr lang="pt-BR" dirty="0"/>
        </a:p>
      </dgm:t>
    </dgm:pt>
    <dgm:pt modelId="{B9F0FB8F-2B8C-4C1A-BC53-985B3FABF53E}" type="parTrans" cxnId="{D229699C-4DB5-489B-8D3A-0EAA10781B5B}">
      <dgm:prSet/>
      <dgm:spPr/>
      <dgm:t>
        <a:bodyPr/>
        <a:lstStyle/>
        <a:p>
          <a:endParaRPr lang="pt-BR"/>
        </a:p>
      </dgm:t>
    </dgm:pt>
    <dgm:pt modelId="{2001438B-6312-43DE-B715-9C3A1871C107}" type="sibTrans" cxnId="{D229699C-4DB5-489B-8D3A-0EAA10781B5B}">
      <dgm:prSet/>
      <dgm:spPr/>
      <dgm:t>
        <a:bodyPr/>
        <a:lstStyle/>
        <a:p>
          <a:endParaRPr lang="pt-BR"/>
        </a:p>
      </dgm:t>
    </dgm:pt>
    <dgm:pt modelId="{A3E7772A-1937-4803-86F7-83A30DECBD47}" type="pres">
      <dgm:prSet presAssocID="{C364C38C-3977-44BA-978B-0D602E9A3C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34D6CF8-2B9D-4A03-8D8A-67F7F6E7C75B}" type="pres">
      <dgm:prSet presAssocID="{9BA24644-0B09-47F9-A340-B4AEF4FBAB61}" presName="linNode" presStyleCnt="0"/>
      <dgm:spPr/>
    </dgm:pt>
    <dgm:pt modelId="{00407DB1-7FDC-413E-87E9-2506733A44EF}" type="pres">
      <dgm:prSet presAssocID="{9BA24644-0B09-47F9-A340-B4AEF4FBAB6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86DD1A-48AF-4290-AE4A-0A53D72BB912}" type="pres">
      <dgm:prSet presAssocID="{9BA24644-0B09-47F9-A340-B4AEF4FBAB6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31FB1E-1895-4E0B-B6A0-0EB16BDE3D9E}" type="pres">
      <dgm:prSet presAssocID="{38973E64-FAF7-475D-9A0E-632936955208}" presName="sp" presStyleCnt="0"/>
      <dgm:spPr/>
    </dgm:pt>
    <dgm:pt modelId="{A21698D7-4EC3-4F89-AE4C-126CC2FA02CD}" type="pres">
      <dgm:prSet presAssocID="{66480429-FDC3-435E-8854-C9D5DC1155AA}" presName="linNode" presStyleCnt="0"/>
      <dgm:spPr/>
    </dgm:pt>
    <dgm:pt modelId="{F981E0C4-37A9-46EA-890F-3BD7FA3A2978}" type="pres">
      <dgm:prSet presAssocID="{66480429-FDC3-435E-8854-C9D5DC1155A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EEACFD-35CF-411A-8085-22AFC1705690}" type="pres">
      <dgm:prSet presAssocID="{66480429-FDC3-435E-8854-C9D5DC1155A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08436DD-B066-463A-A38B-395D3239804B}" type="pres">
      <dgm:prSet presAssocID="{CE5A79B2-FAA3-4770-A186-F8E406C53315}" presName="sp" presStyleCnt="0"/>
      <dgm:spPr/>
    </dgm:pt>
    <dgm:pt modelId="{151B9212-97E8-4244-AFAF-95774D7CBE09}" type="pres">
      <dgm:prSet presAssocID="{F1AC5F53-ADB0-4EF6-A9E9-B85C74DF7301}" presName="linNode" presStyleCnt="0"/>
      <dgm:spPr/>
    </dgm:pt>
    <dgm:pt modelId="{0EC5F5F0-584D-478C-94D9-02322C2F1309}" type="pres">
      <dgm:prSet presAssocID="{F1AC5F53-ADB0-4EF6-A9E9-B85C74DF730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3E9F77-D569-43C5-A5C5-3E6F40B2BE67}" type="pres">
      <dgm:prSet presAssocID="{F1AC5F53-ADB0-4EF6-A9E9-B85C74DF730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74DA53-ACCB-4D72-B57F-DDF01835A9CB}" type="presOf" srcId="{8EE20B75-FE21-41BF-AFBA-ED93EEDA9D42}" destId="{8086DD1A-48AF-4290-AE4A-0A53D72BB912}" srcOrd="0" destOrd="0" presId="urn:microsoft.com/office/officeart/2005/8/layout/vList5"/>
    <dgm:cxn modelId="{73E3A6D9-7882-4F54-98FF-6FCA8A538CF3}" type="presOf" srcId="{C364C38C-3977-44BA-978B-0D602E9A3CF5}" destId="{A3E7772A-1937-4803-86F7-83A30DECBD47}" srcOrd="0" destOrd="0" presId="urn:microsoft.com/office/officeart/2005/8/layout/vList5"/>
    <dgm:cxn modelId="{086DDE76-6ED2-43CE-8980-A80915272B42}" type="presOf" srcId="{DF1B7686-0551-47AA-A859-2CACABB278D3}" destId="{64EEACFD-35CF-411A-8085-22AFC1705690}" srcOrd="0" destOrd="1" presId="urn:microsoft.com/office/officeart/2005/8/layout/vList5"/>
    <dgm:cxn modelId="{31DC9013-0B23-4260-9D93-D2A6EFD047EE}" srcId="{9BA24644-0B09-47F9-A340-B4AEF4FBAB61}" destId="{D3C70BE1-8AD2-40DC-A31F-2D2036872167}" srcOrd="1" destOrd="0" parTransId="{A0F3F695-B986-487A-82CA-E15D8C8F9FCC}" sibTransId="{F5FA1215-E3CA-4B8C-A252-9C05A40A56BA}"/>
    <dgm:cxn modelId="{0577A2F0-6845-4892-961E-C137C5B8B6D2}" type="presOf" srcId="{9BA24644-0B09-47F9-A340-B4AEF4FBAB61}" destId="{00407DB1-7FDC-413E-87E9-2506733A44EF}" srcOrd="0" destOrd="0" presId="urn:microsoft.com/office/officeart/2005/8/layout/vList5"/>
    <dgm:cxn modelId="{EB609528-684E-4166-91F1-3CF596B5D164}" type="presOf" srcId="{66480429-FDC3-435E-8854-C9D5DC1155AA}" destId="{F981E0C4-37A9-46EA-890F-3BD7FA3A2978}" srcOrd="0" destOrd="0" presId="urn:microsoft.com/office/officeart/2005/8/layout/vList5"/>
    <dgm:cxn modelId="{C53E3AFC-1D7F-4D87-8540-D68DC903AB84}" srcId="{C364C38C-3977-44BA-978B-0D602E9A3CF5}" destId="{F1AC5F53-ADB0-4EF6-A9E9-B85C74DF7301}" srcOrd="2" destOrd="0" parTransId="{FB891BA9-DEED-4710-AC6D-0F8E6E900F5A}" sibTransId="{6BD89AA5-FC3F-4DD1-B8A9-E22EB4404CD7}"/>
    <dgm:cxn modelId="{A4AF25E1-C91A-4011-A76C-08FA3194B07C}" type="presOf" srcId="{BB232CE9-29C4-4278-9C56-8C9B09D5C927}" destId="{64EEACFD-35CF-411A-8085-22AFC1705690}" srcOrd="0" destOrd="0" presId="urn:microsoft.com/office/officeart/2005/8/layout/vList5"/>
    <dgm:cxn modelId="{4025AFD5-EFA5-40A3-99A0-6C39147F1914}" type="presOf" srcId="{46235212-1045-4634-89CB-EFC1FBFB526E}" destId="{D93E9F77-D569-43C5-A5C5-3E6F40B2BE67}" srcOrd="0" destOrd="1" presId="urn:microsoft.com/office/officeart/2005/8/layout/vList5"/>
    <dgm:cxn modelId="{A2BA6780-3CB2-46B7-9209-6C75D4266539}" srcId="{C364C38C-3977-44BA-978B-0D602E9A3CF5}" destId="{9BA24644-0B09-47F9-A340-B4AEF4FBAB61}" srcOrd="0" destOrd="0" parTransId="{3484132E-E9AB-499C-A7EB-6290FEC52C8B}" sibTransId="{38973E64-FAF7-475D-9A0E-632936955208}"/>
    <dgm:cxn modelId="{0B594338-9EA8-4E24-B117-66333394EC94}" type="presOf" srcId="{918CFCCC-292D-4368-8B8D-DB6BF4B25A74}" destId="{D93E9F77-D569-43C5-A5C5-3E6F40B2BE67}" srcOrd="0" destOrd="0" presId="urn:microsoft.com/office/officeart/2005/8/layout/vList5"/>
    <dgm:cxn modelId="{5EF29D1F-638A-48E1-AE86-AF9C46DCD7B0}" srcId="{F1AC5F53-ADB0-4EF6-A9E9-B85C74DF7301}" destId="{46235212-1045-4634-89CB-EFC1FBFB526E}" srcOrd="1" destOrd="0" parTransId="{554FAC85-88A0-4844-8BD4-77EBA286DCF3}" sibTransId="{4352692F-B9BC-47E2-8E77-049E200854AD}"/>
    <dgm:cxn modelId="{64443762-AE52-48D4-8B46-62261D2E02F0}" type="presOf" srcId="{342BA30E-785C-457B-9032-C0A036E1F7CA}" destId="{64EEACFD-35CF-411A-8085-22AFC1705690}" srcOrd="0" destOrd="2" presId="urn:microsoft.com/office/officeart/2005/8/layout/vList5"/>
    <dgm:cxn modelId="{B67A38C5-B2C2-4635-91EE-CBCBF674DA13}" srcId="{9BA24644-0B09-47F9-A340-B4AEF4FBAB61}" destId="{80749585-E3ED-40DF-80AF-51FF32E07C08}" srcOrd="2" destOrd="0" parTransId="{AD11FFE5-39A9-4D8F-97F9-0FE45D643968}" sibTransId="{E4B8BF2F-EB03-4868-82F4-60E2DA93334E}"/>
    <dgm:cxn modelId="{D229699C-4DB5-489B-8D3A-0EAA10781B5B}" srcId="{66480429-FDC3-435E-8854-C9D5DC1155AA}" destId="{342BA30E-785C-457B-9032-C0A036E1F7CA}" srcOrd="2" destOrd="0" parTransId="{B9F0FB8F-2B8C-4C1A-BC53-985B3FABF53E}" sibTransId="{2001438B-6312-43DE-B715-9C3A1871C107}"/>
    <dgm:cxn modelId="{C001F2BD-9F0A-44DB-A60C-D294E2270CA4}" srcId="{9BA24644-0B09-47F9-A340-B4AEF4FBAB61}" destId="{8EE20B75-FE21-41BF-AFBA-ED93EEDA9D42}" srcOrd="0" destOrd="0" parTransId="{3EF92752-8057-4789-B841-D0F53AD2D99E}" sibTransId="{75276392-79B4-4055-8B93-6A79C6F7E67C}"/>
    <dgm:cxn modelId="{599B3D15-020B-46BC-8351-91C662544985}" srcId="{66480429-FDC3-435E-8854-C9D5DC1155AA}" destId="{DF1B7686-0551-47AA-A859-2CACABB278D3}" srcOrd="1" destOrd="0" parTransId="{76457152-CBAF-4406-9E6C-6D6B2705ACD9}" sibTransId="{CB925C5D-68A7-45C5-9F18-3B43A291417B}"/>
    <dgm:cxn modelId="{C3D1CC25-D16D-4AD6-A9B5-3C4807C82DC3}" type="presOf" srcId="{F1AC5F53-ADB0-4EF6-A9E9-B85C74DF7301}" destId="{0EC5F5F0-584D-478C-94D9-02322C2F1309}" srcOrd="0" destOrd="0" presId="urn:microsoft.com/office/officeart/2005/8/layout/vList5"/>
    <dgm:cxn modelId="{5C3F200E-9AE3-4096-B7CB-0A9E7CA45F8D}" srcId="{C364C38C-3977-44BA-978B-0D602E9A3CF5}" destId="{66480429-FDC3-435E-8854-C9D5DC1155AA}" srcOrd="1" destOrd="0" parTransId="{0C7E073D-C4C3-42F1-9061-322BF292D418}" sibTransId="{CE5A79B2-FAA3-4770-A186-F8E406C53315}"/>
    <dgm:cxn modelId="{24B8BE2C-037A-45EC-B4F0-E1A067D5942F}" type="presOf" srcId="{80749585-E3ED-40DF-80AF-51FF32E07C08}" destId="{8086DD1A-48AF-4290-AE4A-0A53D72BB912}" srcOrd="0" destOrd="2" presId="urn:microsoft.com/office/officeart/2005/8/layout/vList5"/>
    <dgm:cxn modelId="{D35233C8-8ABB-4EA9-876F-7A9BFF60C4D7}" srcId="{66480429-FDC3-435E-8854-C9D5DC1155AA}" destId="{BB232CE9-29C4-4278-9C56-8C9B09D5C927}" srcOrd="0" destOrd="0" parTransId="{89C03AD6-AF57-46DB-9DAF-A1ECAE37AE7E}" sibTransId="{7813D71A-B6C2-4079-B1CA-8E3F358FFA63}"/>
    <dgm:cxn modelId="{50A6A728-29DC-46D4-9D87-F6D0E6B708C9}" type="presOf" srcId="{D3C70BE1-8AD2-40DC-A31F-2D2036872167}" destId="{8086DD1A-48AF-4290-AE4A-0A53D72BB912}" srcOrd="0" destOrd="1" presId="urn:microsoft.com/office/officeart/2005/8/layout/vList5"/>
    <dgm:cxn modelId="{C92A7F5F-BB52-40F2-BE5D-5A0951FBDC42}" srcId="{F1AC5F53-ADB0-4EF6-A9E9-B85C74DF7301}" destId="{918CFCCC-292D-4368-8B8D-DB6BF4B25A74}" srcOrd="0" destOrd="0" parTransId="{5C671A6C-AE10-4FF8-A582-7487C4BE931D}" sibTransId="{F0D90D66-030E-4294-BFC0-3A2949BFC801}"/>
    <dgm:cxn modelId="{96F715C1-2328-4276-A4CF-6BC0A3D4CFA7}" type="presParOf" srcId="{A3E7772A-1937-4803-86F7-83A30DECBD47}" destId="{334D6CF8-2B9D-4A03-8D8A-67F7F6E7C75B}" srcOrd="0" destOrd="0" presId="urn:microsoft.com/office/officeart/2005/8/layout/vList5"/>
    <dgm:cxn modelId="{5989A486-A6D0-4997-9D5A-01AFF6C0E752}" type="presParOf" srcId="{334D6CF8-2B9D-4A03-8D8A-67F7F6E7C75B}" destId="{00407DB1-7FDC-413E-87E9-2506733A44EF}" srcOrd="0" destOrd="0" presId="urn:microsoft.com/office/officeart/2005/8/layout/vList5"/>
    <dgm:cxn modelId="{06E322B4-25B5-4AF7-A244-A6DB1F88DA7A}" type="presParOf" srcId="{334D6CF8-2B9D-4A03-8D8A-67F7F6E7C75B}" destId="{8086DD1A-48AF-4290-AE4A-0A53D72BB912}" srcOrd="1" destOrd="0" presId="urn:microsoft.com/office/officeart/2005/8/layout/vList5"/>
    <dgm:cxn modelId="{EDF7EF04-D312-40CF-991E-252229280C0A}" type="presParOf" srcId="{A3E7772A-1937-4803-86F7-83A30DECBD47}" destId="{C831FB1E-1895-4E0B-B6A0-0EB16BDE3D9E}" srcOrd="1" destOrd="0" presId="urn:microsoft.com/office/officeart/2005/8/layout/vList5"/>
    <dgm:cxn modelId="{D860CA00-E481-428A-921C-8263F58107CE}" type="presParOf" srcId="{A3E7772A-1937-4803-86F7-83A30DECBD47}" destId="{A21698D7-4EC3-4F89-AE4C-126CC2FA02CD}" srcOrd="2" destOrd="0" presId="urn:microsoft.com/office/officeart/2005/8/layout/vList5"/>
    <dgm:cxn modelId="{3EAAF42D-14C1-4EF4-B7A8-A284C2ED8B92}" type="presParOf" srcId="{A21698D7-4EC3-4F89-AE4C-126CC2FA02CD}" destId="{F981E0C4-37A9-46EA-890F-3BD7FA3A2978}" srcOrd="0" destOrd="0" presId="urn:microsoft.com/office/officeart/2005/8/layout/vList5"/>
    <dgm:cxn modelId="{66AC5D68-D001-4191-A5C6-676356710A72}" type="presParOf" srcId="{A21698D7-4EC3-4F89-AE4C-126CC2FA02CD}" destId="{64EEACFD-35CF-411A-8085-22AFC1705690}" srcOrd="1" destOrd="0" presId="urn:microsoft.com/office/officeart/2005/8/layout/vList5"/>
    <dgm:cxn modelId="{00C1E7CD-4D87-424A-B2C3-1A0E328070B0}" type="presParOf" srcId="{A3E7772A-1937-4803-86F7-83A30DECBD47}" destId="{508436DD-B066-463A-A38B-395D3239804B}" srcOrd="3" destOrd="0" presId="urn:microsoft.com/office/officeart/2005/8/layout/vList5"/>
    <dgm:cxn modelId="{C7442EB5-48CC-4930-992B-AABD341192CA}" type="presParOf" srcId="{A3E7772A-1937-4803-86F7-83A30DECBD47}" destId="{151B9212-97E8-4244-AFAF-95774D7CBE09}" srcOrd="4" destOrd="0" presId="urn:microsoft.com/office/officeart/2005/8/layout/vList5"/>
    <dgm:cxn modelId="{C2F92CF9-4112-4CA6-BD13-3069D37E9895}" type="presParOf" srcId="{151B9212-97E8-4244-AFAF-95774D7CBE09}" destId="{0EC5F5F0-584D-478C-94D9-02322C2F1309}" srcOrd="0" destOrd="0" presId="urn:microsoft.com/office/officeart/2005/8/layout/vList5"/>
    <dgm:cxn modelId="{76DE7EB0-1E49-48A9-BF51-772AED772322}" type="presParOf" srcId="{151B9212-97E8-4244-AFAF-95774D7CBE09}" destId="{D93E9F77-D569-43C5-A5C5-3E6F40B2BE6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9A982-E59D-4AF2-A429-B49FDB882C48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9D4A5-7315-49F3-9893-467D280B9A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21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40476-2799-4647-B31E-5CFC5308C2EE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D49BF-8C14-49FD-8463-B4A3E74ED4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09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Secretaria para Assuntos Fiscais</a:t>
            </a:r>
          </a:p>
        </p:txBody>
      </p:sp>
      <p:sp>
        <p:nvSpPr>
          <p:cNvPr id="1249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665571-195D-4AB2-A65F-32CE9EBD937C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1249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6839" tIns="43420" rIns="86839" bIns="43420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6877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28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85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137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331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26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29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67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11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61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598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04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653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64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556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510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055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45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825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5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835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58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30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46191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5249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2342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738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26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39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56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35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94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93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92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0B01F-5A2C-4BA5-ACE6-4AF4636CAA99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7A4CB-F519-47F8-97FC-1D764BD5B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42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0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6776D18-78B0-3449-9EDE-2591C5C678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752D502-8F7C-8A46-95E3-A79EBA4E53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1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vagnerserra@sefaz2.mt.gov.br" TargetMode="External"/><Relationship Id="rId2" Type="http://schemas.openxmlformats.org/officeDocument/2006/relationships/hyperlink" Target="mailto:dejanezambrim@seplan.mt.gov.br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78"/>
            <a:ext cx="12194273" cy="685672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097135" y="2460143"/>
            <a:ext cx="58609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>
                <a:solidFill>
                  <a:srgbClr val="043194"/>
                </a:solidFill>
              </a:rPr>
              <a:t>PROCEDIMENTOS ORÇAMENTÁRIOS</a:t>
            </a:r>
            <a:endParaRPr lang="pt-BR" sz="6000" b="1" dirty="0">
              <a:solidFill>
                <a:srgbClr val="0431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0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44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97495" y="594512"/>
            <a:ext cx="1115904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043194"/>
                </a:solidFill>
              </a:rPr>
              <a:t>Princípio do Equilíbrio:</a:t>
            </a:r>
          </a:p>
          <a:p>
            <a:endParaRPr lang="pt-BR" sz="4800" dirty="0" smtClean="0">
              <a:solidFill>
                <a:srgbClr val="043194"/>
              </a:solidFill>
            </a:endParaRPr>
          </a:p>
          <a:p>
            <a:endParaRPr lang="pt-BR" sz="4800" dirty="0">
              <a:solidFill>
                <a:srgbClr val="043194"/>
              </a:solidFill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endParaRPr lang="pt-BR" sz="2800" dirty="0">
              <a:solidFill>
                <a:srgbClr val="043194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97494" y="1338990"/>
            <a:ext cx="1080481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010781"/>
                </a:solidFill>
              </a:rPr>
              <a:t>Constituição Federal (Regra de Ouro):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Art</a:t>
            </a:r>
            <a:r>
              <a:rPr lang="pt-BR" sz="2000" dirty="0">
                <a:latin typeface="Calibri" pitchFamily="34" charset="0"/>
              </a:rPr>
              <a:t>. 167  </a:t>
            </a:r>
            <a:r>
              <a:rPr lang="pt-BR" sz="2000" b="1" dirty="0">
                <a:solidFill>
                  <a:srgbClr val="FF0000"/>
                </a:solidFill>
                <a:latin typeface="Calibri" pitchFamily="34" charset="0"/>
              </a:rPr>
              <a:t>É vedado</a:t>
            </a:r>
            <a:r>
              <a:rPr lang="pt-BR" sz="2000" dirty="0">
                <a:latin typeface="Calibri" pitchFamily="34" charset="0"/>
              </a:rPr>
              <a:t>:</a:t>
            </a:r>
          </a:p>
          <a:p>
            <a:pPr algn="just"/>
            <a:r>
              <a:rPr lang="pt-BR" sz="2000" dirty="0">
                <a:latin typeface="Calibri" pitchFamily="34" charset="0"/>
              </a:rPr>
              <a:t>III - </a:t>
            </a:r>
            <a:r>
              <a:rPr lang="pt-BR" sz="2000" b="1" dirty="0">
                <a:solidFill>
                  <a:srgbClr val="FF0000"/>
                </a:solidFill>
                <a:latin typeface="Calibri" pitchFamily="34" charset="0"/>
              </a:rPr>
              <a:t>a realização de operações de créditos que excedam o montante das despesas de capital</a:t>
            </a:r>
            <a:r>
              <a:rPr lang="pt-BR" sz="2000" dirty="0">
                <a:latin typeface="Calibri" pitchFamily="34" charset="0"/>
              </a:rPr>
              <a:t>, ressalvadas as autorizadas mediante créditos suplementares ou especiais com finalidade precisa, aprovados pelo Poder Legislativo por maioria absoluta</a:t>
            </a:r>
            <a:r>
              <a:rPr lang="pt-BR" sz="2000" dirty="0" smtClean="0">
                <a:latin typeface="Calibri" pitchFamily="34" charset="0"/>
              </a:rPr>
              <a:t>;</a:t>
            </a:r>
          </a:p>
          <a:p>
            <a:pPr algn="just"/>
            <a:endParaRPr lang="pt-BR" sz="2000" dirty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just"/>
            <a:endParaRPr lang="pt-BR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just"/>
            <a:r>
              <a:rPr lang="pt-BR" sz="2000" dirty="0" smtClean="0">
                <a:latin typeface="Calibri" pitchFamily="34" charset="0"/>
              </a:rPr>
              <a:t>A CF não traz o equilíbrio de forma explícita, mas tenta enfrentar o </a:t>
            </a:r>
            <a:r>
              <a:rPr lang="pt-BR" sz="2000" b="1" dirty="0" smtClean="0">
                <a:latin typeface="Calibri" pitchFamily="34" charset="0"/>
              </a:rPr>
              <a:t>déficit corrente</a:t>
            </a:r>
            <a:r>
              <a:rPr lang="pt-BR" sz="2000" dirty="0" smtClean="0">
                <a:latin typeface="Calibri" pitchFamily="34" charset="0"/>
              </a:rPr>
              <a:t>, com a Regra de Ouro</a:t>
            </a:r>
            <a:endParaRPr lang="pt-BR" sz="2000" dirty="0">
              <a:latin typeface="Calibri" pitchFamily="34" charset="0"/>
            </a:endParaRPr>
          </a:p>
          <a:p>
            <a:pPr algn="just"/>
            <a:endParaRPr lang="pt-BR" sz="2000" dirty="0" smtClean="0">
              <a:solidFill>
                <a:prstClr val="black"/>
              </a:solidFill>
            </a:endParaRPr>
          </a:p>
          <a:p>
            <a:pPr algn="just"/>
            <a:r>
              <a:rPr lang="pt-BR" sz="2000" b="1" dirty="0" smtClean="0">
                <a:solidFill>
                  <a:prstClr val="black"/>
                </a:solidFill>
              </a:rPr>
              <a:t>O princípio do equilíbrio se refere à igualdade numérica entre receita e despesa?</a:t>
            </a:r>
          </a:p>
          <a:p>
            <a:pPr algn="just"/>
            <a:endParaRPr lang="pt-BR" sz="2000" b="1" dirty="0">
              <a:solidFill>
                <a:prstClr val="black"/>
              </a:solidFill>
            </a:endParaRPr>
          </a:p>
          <a:p>
            <a:pPr algn="just"/>
            <a:r>
              <a:rPr lang="pt-BR" sz="2000" b="1" dirty="0" smtClean="0">
                <a:solidFill>
                  <a:prstClr val="black"/>
                </a:solidFill>
              </a:rPr>
              <a:t>É possível aumentar o patrimônio líquido COM AUMENTO DE DESPESA (o ente ficar mais “rico”)?</a:t>
            </a:r>
            <a:endParaRPr lang="pt-BR" sz="2000" b="1" dirty="0">
              <a:solidFill>
                <a:prstClr val="black"/>
              </a:solidFill>
            </a:endParaRPr>
          </a:p>
          <a:p>
            <a:pPr algn="just"/>
            <a:endParaRPr lang="pt-BR" sz="4000" b="1" u="sng" dirty="0">
              <a:solidFill>
                <a:srgbClr val="043194"/>
              </a:solidFill>
            </a:endParaRPr>
          </a:p>
          <a:p>
            <a:pPr algn="just"/>
            <a:endParaRPr lang="pt-B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80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u="sng" dirty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Regra de Ouro</a:t>
            </a:r>
            <a:r>
              <a:rPr lang="pt-BR" b="1" dirty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: </a:t>
            </a:r>
            <a:r>
              <a:rPr lang="pt-BR" sz="2700" dirty="0" smtClean="0"/>
              <a:t>“O montante da operações de crédito não pode exceder o montante das despesas de capital”.</a:t>
            </a:r>
            <a:endParaRPr lang="pt-BR" sz="27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186051"/>
              </p:ext>
            </p:extLst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6169"/>
                <a:gridCol w="1031631"/>
                <a:gridCol w="42672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10781"/>
                          </a:solidFill>
                        </a:rPr>
                        <a:t>RECEITAS</a:t>
                      </a:r>
                      <a:endParaRPr lang="pt-BR" dirty="0">
                        <a:solidFill>
                          <a:srgbClr val="01078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10781"/>
                          </a:solidFill>
                        </a:rPr>
                        <a:t>DESPESAS</a:t>
                      </a:r>
                      <a:endParaRPr lang="pt-BR" dirty="0">
                        <a:solidFill>
                          <a:srgbClr val="01078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 Impostos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Pessoal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 Taxas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Juros da Dívida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 Contribuições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Outras Desp.</a:t>
                      </a:r>
                      <a:r>
                        <a:rPr lang="pt-BR" baseline="0" dirty="0" smtClean="0"/>
                        <a:t> Corr.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C00000"/>
                          </a:solidFill>
                        </a:rPr>
                        <a:t>1000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CAPITAL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1000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CAPITAL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****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aseline="0" dirty="0" smtClean="0"/>
                        <a:t>  Alienação de Bens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Investimento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 </a:t>
                      </a:r>
                      <a:r>
                        <a:rPr lang="pt-BR" dirty="0" err="1" smtClean="0"/>
                        <a:t>Oper</a:t>
                      </a:r>
                      <a:r>
                        <a:rPr lang="pt-BR" dirty="0" smtClean="0"/>
                        <a:t>.</a:t>
                      </a:r>
                      <a:r>
                        <a:rPr lang="pt-BR" baseline="0" dirty="0" smtClean="0"/>
                        <a:t> De Crédito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C00000"/>
                          </a:solidFill>
                        </a:rPr>
                        <a:t>1000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Inversão Financeira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 </a:t>
                      </a:r>
                      <a:r>
                        <a:rPr lang="pt-BR" dirty="0" err="1" smtClean="0"/>
                        <a:t>Transf</a:t>
                      </a:r>
                      <a:r>
                        <a:rPr lang="pt-BR" dirty="0" smtClean="0"/>
                        <a:t>. De Capital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Amortização</a:t>
                      </a:r>
                      <a:r>
                        <a:rPr lang="pt-BR" baseline="0" dirty="0" smtClean="0"/>
                        <a:t> da Dívida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1000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1000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610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275066"/>
              </p:ext>
            </p:extLst>
          </p:nvPr>
        </p:nvGraphicFramePr>
        <p:xfrm>
          <a:off x="1502019" y="3357746"/>
          <a:ext cx="9462965" cy="2381250"/>
        </p:xfrm>
        <a:graphic>
          <a:graphicData uri="http://schemas.openxmlformats.org/drawingml/2006/table">
            <a:tbl>
              <a:tblPr/>
              <a:tblGrid>
                <a:gridCol w="2105541"/>
                <a:gridCol w="1483448"/>
                <a:gridCol w="1483448"/>
                <a:gridCol w="1483448"/>
                <a:gridCol w="1483448"/>
                <a:gridCol w="1423632"/>
              </a:tblGrid>
              <a:tr h="31432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ORÇAMENTO DEMAIS PODERES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Grupo de Despesa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2.343.355.237,59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2.506.198.615,05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2.673.450.872,38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2.845.431.614,08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10.368.436.339,11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Juros e Encargos da Dívida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 Correntes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696.066.075,08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634.378.005,08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601.859.261,76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518.128.874,19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2.450.432.216,11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Investimentos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19.396.822,38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35.146.122,23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19.920.109,58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56.694.455,64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131.157.509,83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Inversões Financeiras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Amortização da Dívida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de Contingência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Emenda Parlamentar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3.058.818.135,05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3.175.722.742,36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3.295.230.243,72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3.420.254.943,91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12.950.026.065,05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897256"/>
              </p:ext>
            </p:extLst>
          </p:nvPr>
        </p:nvGraphicFramePr>
        <p:xfrm>
          <a:off x="1502019" y="5935114"/>
          <a:ext cx="9486412" cy="571500"/>
        </p:xfrm>
        <a:graphic>
          <a:graphicData uri="http://schemas.openxmlformats.org/drawingml/2006/table">
            <a:tbl>
              <a:tblPr/>
              <a:tblGrid>
                <a:gridCol w="2110757"/>
                <a:gridCol w="1487124"/>
                <a:gridCol w="1487124"/>
                <a:gridCol w="1487124"/>
                <a:gridCol w="1487124"/>
                <a:gridCol w="142715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20.690.513.982,46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21.808.928.281,60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23.187.137.070,78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24.521.513.633,23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90.208.092.968,07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Receita Total Líquida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19.793.844.254,69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20.787.013.500,68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21.766.226.859,62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22.866.010.706,90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85.213.095.321,89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Déficit Orçamentário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-896.669.727,77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-1.021.914.780,92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-1.420.910.211,16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-1.655.502.926,33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-4.994.997.646,18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75057"/>
              </p:ext>
            </p:extLst>
          </p:nvPr>
        </p:nvGraphicFramePr>
        <p:xfrm>
          <a:off x="1509835" y="661438"/>
          <a:ext cx="9462964" cy="2381250"/>
        </p:xfrm>
        <a:graphic>
          <a:graphicData uri="http://schemas.openxmlformats.org/drawingml/2006/table">
            <a:tbl>
              <a:tblPr/>
              <a:tblGrid>
                <a:gridCol w="2105540"/>
                <a:gridCol w="1483448"/>
                <a:gridCol w="1483448"/>
                <a:gridCol w="1483448"/>
                <a:gridCol w="1483448"/>
                <a:gridCol w="1423632"/>
              </a:tblGrid>
              <a:tr h="31432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ORÇAMENTO DO PODER EXECUTIVO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Grupo de Despesa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(2020 a 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12.762.622.241,64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13.396.831.250,12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14.448.521.887,07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15.264.519.807,75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55.872.495.186,57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Juros e Encargos da Dívida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418.013.958,72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396.617.026,80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367.768.536,13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334.964.417,75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1.517.363.939,40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 Correntes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3.063.310.276,19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3.344.411.792,92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3.452.231.892,89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3.862.210.974,92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13.722.164.936,91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Investimentos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647.892.629,59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718.719.076,95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747.255.728,56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817.808.338,01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2.931.675.773,11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Inversões Financeiras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950.198,10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934.638,69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916.748,36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900.284,38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3.701.869,52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Amortização da Dívida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422.282.862,84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437.533.229,18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520.051.970,02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447.658.946,10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1.827.527.008,14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de Contingência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164.416.783,54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173.741.741,04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181.418.323,01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191.777.597,40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711.354.444,99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Emenda Parlamentar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152.206.896,80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164.416.783,54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173.741.741,04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181.418.323,01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671.783.744,38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17.631.695.847,41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18.633.205.539,23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19.891.906.827,06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21.101.258.689,32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77.258.066.903,02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u="sng" dirty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Espécies de Alterações nos Componentes </a:t>
            </a:r>
            <a:r>
              <a:rPr lang="pt-BR" sz="4000" b="1" u="sng" dirty="0" smtClean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Patrimoniais</a:t>
            </a:r>
            <a:r>
              <a:rPr lang="pt-BR" sz="4000" b="1" dirty="0" smtClean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:</a:t>
            </a:r>
            <a:endParaRPr lang="pt-BR" sz="4000" b="1" dirty="0">
              <a:solidFill>
                <a:srgbClr val="043194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029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2215" y="511634"/>
            <a:ext cx="101990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600" b="1" u="sng" dirty="0">
                <a:solidFill>
                  <a:srgbClr val="043194"/>
                </a:solidFill>
              </a:rPr>
              <a:t>Princípio do Legalidade</a:t>
            </a:r>
            <a:r>
              <a:rPr lang="pt-BR" sz="3600" b="1" u="sng" dirty="0" smtClean="0">
                <a:solidFill>
                  <a:srgbClr val="043194"/>
                </a:solidFill>
              </a:rPr>
              <a:t>:</a:t>
            </a:r>
          </a:p>
          <a:p>
            <a:pPr algn="just"/>
            <a:endParaRPr lang="pt-BR" sz="3600" b="1" u="sng" dirty="0">
              <a:solidFill>
                <a:srgbClr val="043194"/>
              </a:solidFill>
            </a:endParaRPr>
          </a:p>
          <a:p>
            <a:pPr algn="just"/>
            <a:r>
              <a:rPr lang="pt-BR" b="1" dirty="0">
                <a:solidFill>
                  <a:srgbClr val="010781"/>
                </a:solidFill>
              </a:rPr>
              <a:t>Constituição Federal:</a:t>
            </a:r>
          </a:p>
          <a:p>
            <a:pPr algn="just"/>
            <a:r>
              <a:rPr lang="pt-BR" dirty="0">
                <a:latin typeface="Calibri" pitchFamily="34" charset="0"/>
              </a:rPr>
              <a:t>Art. 37. A administração pública direta e indireta de qualquer dos Poderes da União, dos Estados, do Distrito Federal e dos Municípios obedecerá aos princípios de </a:t>
            </a:r>
            <a:r>
              <a:rPr lang="pt-BR" b="1" dirty="0">
                <a:latin typeface="Calibri" pitchFamily="34" charset="0"/>
              </a:rPr>
              <a:t>legalidade</a:t>
            </a:r>
            <a:r>
              <a:rPr lang="pt-BR" dirty="0">
                <a:latin typeface="Calibri" pitchFamily="34" charset="0"/>
              </a:rPr>
              <a:t>, impessoalidade, moralidade, publicidade e eficiência e, também, ao seguinte:</a:t>
            </a:r>
          </a:p>
          <a:p>
            <a:pPr algn="just"/>
            <a:endParaRPr lang="pt-BR" b="1" dirty="0">
              <a:solidFill>
                <a:srgbClr val="010781"/>
              </a:solidFill>
            </a:endParaRPr>
          </a:p>
          <a:p>
            <a:r>
              <a:rPr lang="pt-BR" dirty="0">
                <a:latin typeface="Calibri" pitchFamily="34" charset="0"/>
              </a:rPr>
              <a:t>Art. 165. Leis de iniciativa do Poder Executivo estabelecerão:</a:t>
            </a:r>
          </a:p>
          <a:p>
            <a:r>
              <a:rPr lang="pt-BR" dirty="0">
                <a:latin typeface="Calibri" pitchFamily="34" charset="0"/>
              </a:rPr>
              <a:t>I - o plano plurianual;</a:t>
            </a:r>
          </a:p>
          <a:p>
            <a:r>
              <a:rPr lang="pt-BR" dirty="0">
                <a:latin typeface="Calibri" pitchFamily="34" charset="0"/>
              </a:rPr>
              <a:t>II - as diretrizes orçamentárias;</a:t>
            </a:r>
          </a:p>
          <a:p>
            <a:r>
              <a:rPr lang="pt-BR" dirty="0">
                <a:latin typeface="Calibri" pitchFamily="34" charset="0"/>
              </a:rPr>
              <a:t>III - os orçamentos anuais</a:t>
            </a:r>
            <a:r>
              <a:rPr lang="pt-BR" dirty="0" smtClean="0">
                <a:latin typeface="Calibri" pitchFamily="34" charset="0"/>
              </a:rPr>
              <a:t>.</a:t>
            </a:r>
          </a:p>
          <a:p>
            <a:endParaRPr lang="pt-BR" dirty="0" smtClean="0">
              <a:latin typeface="Calibri" pitchFamily="34" charset="0"/>
            </a:endParaRPr>
          </a:p>
          <a:p>
            <a:endParaRPr lang="pt-BR" dirty="0">
              <a:latin typeface="Calibri" pitchFamily="34" charset="0"/>
            </a:endParaRPr>
          </a:p>
          <a:p>
            <a:endParaRPr lang="pt-BR" dirty="0"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A AP só pode fazer ou deixar de fazer somente o que a lei mandar.</a:t>
            </a:r>
          </a:p>
          <a:p>
            <a:endParaRPr lang="pt-BR" b="1" dirty="0"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QUAIS SÃO OS LIMITES DESTE PRINCÍPIO?</a:t>
            </a:r>
          </a:p>
          <a:p>
            <a:endParaRPr lang="pt-BR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50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u="sng" dirty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Princípio da Publicidade: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95779"/>
            <a:ext cx="10515600" cy="53020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dirty="0">
                <a:solidFill>
                  <a:srgbClr val="010781"/>
                </a:solidFill>
              </a:rPr>
              <a:t>Constituição Federal:</a:t>
            </a:r>
          </a:p>
          <a:p>
            <a:pPr marL="0" indent="0" algn="just">
              <a:buNone/>
            </a:pPr>
            <a:r>
              <a:rPr lang="pt-BR" sz="2000" dirty="0">
                <a:latin typeface="Calibri" pitchFamily="34" charset="0"/>
              </a:rPr>
              <a:t>Art. 37. A administração pública direta e indireta de qualquer dos Poderes da União, dos Estados, do Distrito Federal e dos Municípios obedecerá aos princípios de legalidade, impessoalidade, moralidade,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publicidade</a:t>
            </a:r>
            <a:r>
              <a:rPr lang="pt-BR" sz="2000" dirty="0">
                <a:latin typeface="Calibri" pitchFamily="34" charset="0"/>
              </a:rPr>
              <a:t> e eficiência </a:t>
            </a:r>
            <a:r>
              <a:rPr lang="pt-BR" sz="2000" dirty="0" smtClean="0">
                <a:latin typeface="Calibri" pitchFamily="34" charset="0"/>
              </a:rPr>
              <a:t>...</a:t>
            </a:r>
          </a:p>
          <a:p>
            <a:pPr marL="0" indent="0" algn="just">
              <a:buNone/>
            </a:pPr>
            <a:endParaRPr lang="pt-BR" sz="20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pt-BR" sz="4000" b="1" u="sng" dirty="0">
                <a:solidFill>
                  <a:srgbClr val="043194"/>
                </a:solidFill>
              </a:rPr>
              <a:t>Princípio da Transparência:</a:t>
            </a:r>
            <a:br>
              <a:rPr lang="pt-BR" sz="4000" b="1" u="sng" dirty="0">
                <a:solidFill>
                  <a:srgbClr val="043194"/>
                </a:solidFill>
              </a:rPr>
            </a:br>
            <a:endParaRPr lang="pt-BR" sz="2000" b="1" u="sng" dirty="0" smtClean="0">
              <a:solidFill>
                <a:srgbClr val="043194"/>
              </a:solidFill>
            </a:endParaRPr>
          </a:p>
          <a:p>
            <a:pPr marL="0" indent="0">
              <a:buNone/>
            </a:pPr>
            <a:r>
              <a:rPr lang="pt-BR" sz="2000" dirty="0" smtClean="0">
                <a:latin typeface="Calibri" pitchFamily="34" charset="0"/>
              </a:rPr>
              <a:t>Aplica-se </a:t>
            </a:r>
            <a:r>
              <a:rPr lang="pt-BR" sz="2000" dirty="0">
                <a:latin typeface="Calibri" pitchFamily="34" charset="0"/>
              </a:rPr>
              <a:t>também ao orçamento público, pelas disposições contidas nos art.(s) 48, 48-A e</a:t>
            </a:r>
            <a:br>
              <a:rPr lang="pt-BR" sz="2000" dirty="0">
                <a:latin typeface="Calibri" pitchFamily="34" charset="0"/>
              </a:rPr>
            </a:br>
            <a:r>
              <a:rPr lang="pt-BR" sz="2000" dirty="0">
                <a:latin typeface="Calibri" pitchFamily="34" charset="0"/>
              </a:rPr>
              <a:t>49 da Lei de Responsabilidade Fiscal – LRF, que determinam ao governo, por exemplo:</a:t>
            </a:r>
            <a:br>
              <a:rPr lang="pt-BR" sz="2000" dirty="0">
                <a:latin typeface="Calibri" pitchFamily="34" charset="0"/>
              </a:rPr>
            </a:br>
            <a:r>
              <a:rPr lang="pt-BR" sz="2000" dirty="0">
                <a:latin typeface="Calibri" pitchFamily="34" charset="0"/>
              </a:rPr>
              <a:t>divulgar o orçamento público de forma ampla à sociedade; publicar relatórios sobre a</a:t>
            </a:r>
            <a:br>
              <a:rPr lang="pt-BR" sz="2000" dirty="0">
                <a:latin typeface="Calibri" pitchFamily="34" charset="0"/>
              </a:rPr>
            </a:br>
            <a:r>
              <a:rPr lang="pt-BR" sz="2000" dirty="0">
                <a:latin typeface="Calibri" pitchFamily="34" charset="0"/>
              </a:rPr>
              <a:t>execução orçamentária e a gestão fiscal; disponibilizar, para qualquer pessoa, informações</a:t>
            </a:r>
            <a:br>
              <a:rPr lang="pt-BR" sz="2000" dirty="0">
                <a:latin typeface="Calibri" pitchFamily="34" charset="0"/>
              </a:rPr>
            </a:br>
            <a:r>
              <a:rPr lang="pt-BR" sz="2000" dirty="0">
                <a:latin typeface="Calibri" pitchFamily="34" charset="0"/>
              </a:rPr>
              <a:t>sobre a arrecadação da receita e a execução da despesa.</a:t>
            </a:r>
            <a:r>
              <a:rPr lang="pt-BR" sz="2000" dirty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939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u="sng" dirty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Princípio da </a:t>
            </a:r>
            <a:r>
              <a:rPr lang="pt-BR" sz="4000" b="1" u="sng" dirty="0" smtClean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Não-Afetação de Receitas de Impostos:</a:t>
            </a:r>
            <a:endParaRPr lang="pt-BR" sz="4000" b="1" dirty="0">
              <a:solidFill>
                <a:srgbClr val="04319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551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b="1" dirty="0" smtClean="0">
              <a:solidFill>
                <a:srgbClr val="111F87"/>
              </a:solidFill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2000" b="1" dirty="0" smtClean="0">
                <a:solidFill>
                  <a:srgbClr val="111F87"/>
                </a:solidFill>
                <a:latin typeface="Calibri" pitchFamily="34" charset="0"/>
              </a:rPr>
              <a:t>Constituição </a:t>
            </a:r>
            <a:r>
              <a:rPr lang="pt-BR" sz="2000" b="1" dirty="0">
                <a:solidFill>
                  <a:srgbClr val="111F87"/>
                </a:solidFill>
                <a:latin typeface="Calibri" pitchFamily="34" charset="0"/>
              </a:rPr>
              <a:t>Federal, art. 167 IV:</a:t>
            </a:r>
          </a:p>
          <a:p>
            <a:pPr marL="0" indent="0" algn="just">
              <a:buNone/>
            </a:pPr>
            <a:r>
              <a:rPr lang="pt-BR" sz="2000" dirty="0">
                <a:latin typeface="Calibri" pitchFamily="34" charset="0"/>
              </a:rPr>
              <a:t>É vedada a vinculação de receita de impostos a órgão, fundo ou despesa.</a:t>
            </a:r>
          </a:p>
          <a:p>
            <a:pPr algn="just"/>
            <a:endParaRPr lang="pt-BR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just"/>
            <a:r>
              <a:rPr lang="pt-BR" sz="2000" b="1" dirty="0" smtClean="0">
                <a:solidFill>
                  <a:srgbClr val="111F87"/>
                </a:solidFill>
                <a:latin typeface="Calibri" pitchFamily="34" charset="0"/>
              </a:rPr>
              <a:t>Ressalvas</a:t>
            </a:r>
            <a:r>
              <a:rPr lang="pt-BR" sz="2000" b="1" dirty="0">
                <a:solidFill>
                  <a:srgbClr val="111F87"/>
                </a:solidFill>
                <a:latin typeface="Calibri" pitchFamily="34" charset="0"/>
              </a:rPr>
              <a:t>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sz="2000" dirty="0">
                <a:latin typeface="Calibri" pitchFamily="34" charset="0"/>
              </a:rPr>
              <a:t>FPM, FPE e Fundos de Desenvolvimento das Regiões Norte, Nordeste e </a:t>
            </a:r>
            <a:r>
              <a:rPr lang="pt-BR" sz="2000" dirty="0" smtClean="0">
                <a:latin typeface="Calibri" pitchFamily="34" charset="0"/>
              </a:rPr>
              <a:t>Centro-Oeste;</a:t>
            </a:r>
            <a:endParaRPr lang="pt-BR" sz="2000" dirty="0">
              <a:latin typeface="Calibri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sz="2000" dirty="0">
                <a:latin typeface="Calibri" pitchFamily="34" charset="0"/>
              </a:rPr>
              <a:t>Recursos para áreas da saúde e </a:t>
            </a:r>
            <a:r>
              <a:rPr lang="pt-BR" sz="2000" dirty="0" smtClean="0">
                <a:latin typeface="Calibri" pitchFamily="34" charset="0"/>
              </a:rPr>
              <a:t>educação;</a:t>
            </a:r>
            <a:endParaRPr lang="pt-BR" sz="2000" dirty="0">
              <a:latin typeface="Calibri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sz="2000" dirty="0">
                <a:latin typeface="Calibri" pitchFamily="34" charset="0"/>
              </a:rPr>
              <a:t>Garantias a </a:t>
            </a:r>
            <a:r>
              <a:rPr lang="pt-BR" sz="2000" dirty="0" smtClean="0">
                <a:latin typeface="Calibri" pitchFamily="34" charset="0"/>
              </a:rPr>
              <a:t>ARO;</a:t>
            </a:r>
            <a:endParaRPr lang="pt-BR" sz="2000" dirty="0">
              <a:latin typeface="Calibri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sz="2000" dirty="0">
                <a:latin typeface="Calibri" pitchFamily="34" charset="0"/>
              </a:rPr>
              <a:t>Prestação de garantia ou contragarantia à União para pagamento de débitos para com esta.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02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47077"/>
            <a:ext cx="10515600" cy="5629886"/>
          </a:xfrm>
        </p:spPr>
        <p:txBody>
          <a:bodyPr/>
          <a:lstStyle/>
          <a:p>
            <a:r>
              <a:rPr lang="pt-BR" dirty="0" smtClean="0"/>
              <a:t>Na prática, grande parte do orçamento é vinculada. </a:t>
            </a:r>
          </a:p>
          <a:p>
            <a:endParaRPr lang="pt-BR" dirty="0"/>
          </a:p>
          <a:p>
            <a:r>
              <a:rPr lang="pt-BR" dirty="0" smtClean="0"/>
              <a:t>A EC 93/2016, prorrogada até 2023, desvincula até 30% de impostos, taxas e multas.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- Pergunta:</a:t>
            </a:r>
          </a:p>
          <a:p>
            <a:pPr marL="0" indent="0">
              <a:buNone/>
            </a:pPr>
            <a:r>
              <a:rPr lang="pt-BR" dirty="0" smtClean="0"/>
              <a:t>Essa media não contraria a doutrina tributária de que </a:t>
            </a:r>
            <a:r>
              <a:rPr lang="pt-BR" b="1" dirty="0" smtClean="0"/>
              <a:t>taxas</a:t>
            </a:r>
            <a:r>
              <a:rPr lang="pt-BR" dirty="0" smtClean="0"/>
              <a:t> e </a:t>
            </a:r>
            <a:r>
              <a:rPr lang="pt-BR" b="1" dirty="0" smtClean="0"/>
              <a:t>contribuições</a:t>
            </a:r>
            <a:r>
              <a:rPr lang="pt-BR" dirty="0" smtClean="0"/>
              <a:t> já são vinculadas por sua própria natureza como espécie de tributo e que sua desvinculação caracteriza-se como </a:t>
            </a:r>
            <a:r>
              <a:rPr lang="pt-BR" b="1" dirty="0" smtClean="0"/>
              <a:t>CONFISCO</a:t>
            </a:r>
            <a:r>
              <a:rPr lang="pt-BR" dirty="0" smtClean="0"/>
              <a:t> o que a própria legislação proíbe?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87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262" y="445477"/>
            <a:ext cx="10941538" cy="719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000" b="1" u="sng" dirty="0">
                <a:solidFill>
                  <a:srgbClr val="043194"/>
                </a:solidFill>
                <a:ea typeface="+mj-ea"/>
                <a:cs typeface="+mj-cs"/>
              </a:rPr>
              <a:t>Controle por Fonte e Destinação de Recursos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262" y="1164493"/>
            <a:ext cx="10832123" cy="5298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O controle por fonte e destinação de recursos é utilizado como mecanismo integrador entre receitas e despesas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. Ele separa os recursos em originários do Tesouro ou de Outras Fontes e indica o exercício no qual ocorreu a arrecadação – se corrente ou anterior.</a:t>
            </a:r>
          </a:p>
          <a:p>
            <a:pPr algn="just"/>
            <a:endParaRPr lang="pt-BR" sz="24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just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.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A </a:t>
            </a:r>
            <a:r>
              <a:rPr lang="pt-BR" sz="2400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receita</a:t>
            </a:r>
            <a:r>
              <a:rPr lang="pt-BR" sz="24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identifica a </a:t>
            </a:r>
            <a:r>
              <a:rPr lang="pt-BR" sz="2400" u="sng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destinação do recurso</a:t>
            </a:r>
            <a:r>
              <a:rPr lang="pt-BR" sz="24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pt-BR" sz="24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. A </a:t>
            </a:r>
            <a:r>
              <a:rPr lang="pt-BR" sz="2400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despesa</a:t>
            </a:r>
            <a:r>
              <a:rPr lang="pt-BR" sz="24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identifica a </a:t>
            </a:r>
            <a:r>
              <a:rPr lang="pt-BR" sz="2400" u="sng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fonte de seu financiamento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 smtClean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Na receita orçamentária busca-se a vinculação da origem do recurso com o seu fato gerador. A destinação divide-se, basicamente, em duas possibilidades:</a:t>
            </a:r>
          </a:p>
          <a:p>
            <a:pPr algn="just"/>
            <a:endParaRPr lang="pt-BR" sz="24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Destinação Ordinária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– representa que o recurso que entrou é de livre alocação;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Destinação Vinculada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– representa que o recurso que ingressou tem destinação específica.</a:t>
            </a:r>
            <a:endParaRPr lang="pt-BR" sz="2400" dirty="0" smtClean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914525" y="1395395"/>
            <a:ext cx="165100" cy="358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711" tIns="40855" rIns="81711" bIns="40855">
            <a:spAutoFit/>
          </a:bodyPr>
          <a:lstStyle/>
          <a:p>
            <a:pPr algn="ctr"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1330180" name="Rectangle 4"/>
          <p:cNvSpPr>
            <a:spLocks noChangeArrowheads="1"/>
          </p:cNvSpPr>
          <p:nvPr/>
        </p:nvSpPr>
        <p:spPr bwMode="auto">
          <a:xfrm>
            <a:off x="1814736" y="785794"/>
            <a:ext cx="1905000" cy="7620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bg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81711" tIns="40855" rIns="81711" bIns="40855" anchor="ctr"/>
          <a:lstStyle/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cs typeface="Arial" pitchFamily="34" charset="0"/>
              </a:rPr>
              <a:t>PREVISÃO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03514" y="1166794"/>
            <a:ext cx="2176463" cy="1524000"/>
            <a:chOff x="1344" y="816"/>
            <a:chExt cx="1371" cy="960"/>
          </a:xfr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30184" name="Rectangle 8"/>
            <p:cNvSpPr>
              <a:spLocks noChangeArrowheads="1"/>
            </p:cNvSpPr>
            <p:nvPr/>
          </p:nvSpPr>
          <p:spPr bwMode="auto">
            <a:xfrm>
              <a:off x="1357" y="1296"/>
              <a:ext cx="1358" cy="48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pt-BR" b="1" dirty="0">
                  <a:solidFill>
                    <a:schemeClr val="bg1"/>
                  </a:solidFill>
                  <a:cs typeface="Arial" pitchFamily="34" charset="0"/>
                </a:rPr>
                <a:t>LANÇAMENTO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344" y="816"/>
              <a:ext cx="816" cy="432"/>
              <a:chOff x="1344" y="816"/>
              <a:chExt cx="816" cy="432"/>
            </a:xfrm>
            <a:grpFill/>
          </p:grpSpPr>
          <p:sp>
            <p:nvSpPr>
              <p:cNvPr id="61491" name="Line 11"/>
              <p:cNvSpPr>
                <a:spLocks noChangeShapeType="1"/>
              </p:cNvSpPr>
              <p:nvPr/>
            </p:nvSpPr>
            <p:spPr bwMode="auto">
              <a:xfrm>
                <a:off x="1344" y="816"/>
                <a:ext cx="816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b="1"/>
              </a:p>
            </p:txBody>
          </p:sp>
          <p:sp>
            <p:nvSpPr>
              <p:cNvPr id="61492" name="Line 12"/>
              <p:cNvSpPr>
                <a:spLocks noChangeShapeType="1"/>
              </p:cNvSpPr>
              <p:nvPr/>
            </p:nvSpPr>
            <p:spPr bwMode="auto">
              <a:xfrm>
                <a:off x="2160" y="816"/>
                <a:ext cx="0" cy="432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b="1"/>
              </a:p>
            </p:txBody>
          </p:sp>
        </p:grpSp>
      </p:grpSp>
      <p:grpSp>
        <p:nvGrpSpPr>
          <p:cNvPr id="4" name="Grupo 61"/>
          <p:cNvGrpSpPr>
            <a:grpSpLocks/>
          </p:cNvGrpSpPr>
          <p:nvPr/>
        </p:nvGrpSpPr>
        <p:grpSpPr bwMode="auto">
          <a:xfrm>
            <a:off x="5867401" y="2309794"/>
            <a:ext cx="2352675" cy="1524000"/>
            <a:chOff x="4705350" y="3200160"/>
            <a:chExt cx="2549525" cy="1778000"/>
          </a:xfrm>
          <a:solidFill>
            <a:srgbClr val="00B0F0"/>
          </a:solidFill>
        </p:grpSpPr>
        <p:sp>
          <p:nvSpPr>
            <p:cNvPr id="1330191" name="Rectangle 15"/>
            <p:cNvSpPr>
              <a:spLocks noChangeArrowheads="1"/>
            </p:cNvSpPr>
            <p:nvPr/>
          </p:nvSpPr>
          <p:spPr bwMode="auto">
            <a:xfrm>
              <a:off x="4803409" y="4089160"/>
              <a:ext cx="2451466" cy="88900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pt-BR" b="1" dirty="0">
                  <a:solidFill>
                    <a:srgbClr val="333399"/>
                  </a:solidFill>
                  <a:cs typeface="Arial" pitchFamily="34" charset="0"/>
                </a:rPr>
                <a:t>ARRECADAÇÃO</a:t>
              </a:r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4705350" y="3200160"/>
              <a:ext cx="1402840" cy="800100"/>
              <a:chOff x="1344" y="816"/>
              <a:chExt cx="816" cy="432"/>
            </a:xfrm>
            <a:grpFill/>
          </p:grpSpPr>
          <p:sp>
            <p:nvSpPr>
              <p:cNvPr id="1330194" name="Line 18"/>
              <p:cNvSpPr>
                <a:spLocks noChangeShapeType="1"/>
              </p:cNvSpPr>
              <p:nvPr/>
            </p:nvSpPr>
            <p:spPr bwMode="auto">
              <a:xfrm>
                <a:off x="1344" y="816"/>
                <a:ext cx="816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pt-BR" b="1"/>
              </a:p>
            </p:txBody>
          </p:sp>
          <p:sp>
            <p:nvSpPr>
              <p:cNvPr id="1330195" name="Line 19"/>
              <p:cNvSpPr>
                <a:spLocks noChangeShapeType="1"/>
              </p:cNvSpPr>
              <p:nvPr/>
            </p:nvSpPr>
            <p:spPr bwMode="auto">
              <a:xfrm>
                <a:off x="2160" y="816"/>
                <a:ext cx="0" cy="432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headEnd/>
                <a:tailEnd type="triangle" w="med" len="med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pt-BR" b="1"/>
              </a:p>
            </p:txBody>
          </p:sp>
        </p:grp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8193089" y="3452794"/>
            <a:ext cx="2371725" cy="1600200"/>
            <a:chOff x="4201" y="2256"/>
            <a:chExt cx="1495" cy="1008"/>
          </a:xfrm>
        </p:grpSpPr>
        <p:sp>
          <p:nvSpPr>
            <p:cNvPr id="1330198" name="Rectangle 22"/>
            <p:cNvSpPr>
              <a:spLocks noChangeArrowheads="1"/>
            </p:cNvSpPr>
            <p:nvPr/>
          </p:nvSpPr>
          <p:spPr bwMode="auto">
            <a:xfrm>
              <a:off x="4201" y="2784"/>
              <a:ext cx="1495" cy="480"/>
            </a:xfrm>
            <a:prstGeom prst="rect">
              <a:avLst/>
            </a:prstGeom>
            <a:solidFill>
              <a:srgbClr val="FF6600"/>
            </a:solidFill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pt-BR" b="1" dirty="0">
                  <a:solidFill>
                    <a:sysClr val="windowText" lastClr="000000"/>
                  </a:solidFill>
                  <a:cs typeface="Arial" pitchFamily="34" charset="0"/>
                </a:rPr>
                <a:t>RECOLHIMENTO</a:t>
              </a: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4224" y="2256"/>
              <a:ext cx="816" cy="478"/>
              <a:chOff x="1344" y="816"/>
              <a:chExt cx="816" cy="478"/>
            </a:xfrm>
          </p:grpSpPr>
          <p:sp>
            <p:nvSpPr>
              <p:cNvPr id="61483" name="Line 25"/>
              <p:cNvSpPr>
                <a:spLocks noChangeShapeType="1"/>
              </p:cNvSpPr>
              <p:nvPr/>
            </p:nvSpPr>
            <p:spPr bwMode="auto">
              <a:xfrm>
                <a:off x="1344" y="816"/>
                <a:ext cx="81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b="1"/>
              </a:p>
            </p:txBody>
          </p:sp>
          <p:sp>
            <p:nvSpPr>
              <p:cNvPr id="61484" name="Line 26"/>
              <p:cNvSpPr>
                <a:spLocks noChangeShapeType="1"/>
              </p:cNvSpPr>
              <p:nvPr/>
            </p:nvSpPr>
            <p:spPr bwMode="auto">
              <a:xfrm>
                <a:off x="2160" y="816"/>
                <a:ext cx="0" cy="47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b="1"/>
              </a:p>
            </p:txBody>
          </p:sp>
        </p:grp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1803400" y="3452794"/>
            <a:ext cx="4140200" cy="1600200"/>
            <a:chOff x="176" y="2256"/>
            <a:chExt cx="2608" cy="1008"/>
          </a:xfrm>
        </p:grpSpPr>
        <p:sp>
          <p:nvSpPr>
            <p:cNvPr id="61467" name="Line 28"/>
            <p:cNvSpPr>
              <a:spLocks noChangeShapeType="1"/>
            </p:cNvSpPr>
            <p:nvPr/>
          </p:nvSpPr>
          <p:spPr bwMode="auto">
            <a:xfrm flipH="1">
              <a:off x="1104" y="2256"/>
              <a:ext cx="168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 b="1"/>
            </a:p>
          </p:txBody>
        </p:sp>
        <p:grpSp>
          <p:nvGrpSpPr>
            <p:cNvPr id="9" name="Group 29"/>
            <p:cNvGrpSpPr>
              <a:grpSpLocks/>
            </p:cNvGrpSpPr>
            <p:nvPr/>
          </p:nvGrpSpPr>
          <p:grpSpPr bwMode="auto">
            <a:xfrm>
              <a:off x="176" y="2640"/>
              <a:ext cx="1880" cy="624"/>
              <a:chOff x="936" y="2640"/>
              <a:chExt cx="1880" cy="624"/>
            </a:xfrm>
          </p:grpSpPr>
          <p:sp>
            <p:nvSpPr>
              <p:cNvPr id="61469" name="Line 30"/>
              <p:cNvSpPr>
                <a:spLocks noChangeShapeType="1"/>
              </p:cNvSpPr>
              <p:nvPr/>
            </p:nvSpPr>
            <p:spPr bwMode="auto">
              <a:xfrm>
                <a:off x="1344" y="278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b="1"/>
              </a:p>
            </p:txBody>
          </p:sp>
          <p:sp>
            <p:nvSpPr>
              <p:cNvPr id="61470" name="Line 31"/>
              <p:cNvSpPr>
                <a:spLocks noChangeShapeType="1"/>
              </p:cNvSpPr>
              <p:nvPr/>
            </p:nvSpPr>
            <p:spPr bwMode="auto">
              <a:xfrm>
                <a:off x="2435" y="278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b="1"/>
              </a:p>
            </p:txBody>
          </p:sp>
          <p:grpSp>
            <p:nvGrpSpPr>
              <p:cNvPr id="10" name="Group 32"/>
              <p:cNvGrpSpPr>
                <a:grpSpLocks/>
              </p:cNvGrpSpPr>
              <p:nvPr/>
            </p:nvGrpSpPr>
            <p:grpSpPr bwMode="auto">
              <a:xfrm>
                <a:off x="936" y="2640"/>
                <a:ext cx="1880" cy="624"/>
                <a:chOff x="936" y="2640"/>
                <a:chExt cx="1880" cy="624"/>
              </a:xfrm>
            </p:grpSpPr>
            <p:grpSp>
              <p:nvGrpSpPr>
                <p:cNvPr id="11" name="Group 33"/>
                <p:cNvGrpSpPr>
                  <a:grpSpLocks/>
                </p:cNvGrpSpPr>
                <p:nvPr/>
              </p:nvGrpSpPr>
              <p:grpSpPr bwMode="auto">
                <a:xfrm>
                  <a:off x="1344" y="2640"/>
                  <a:ext cx="1104" cy="144"/>
                  <a:chOff x="1344" y="2448"/>
                  <a:chExt cx="1104" cy="144"/>
                </a:xfrm>
              </p:grpSpPr>
              <p:sp>
                <p:nvSpPr>
                  <p:cNvPr id="61479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2448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pt-BR" b="1"/>
                  </a:p>
                </p:txBody>
              </p:sp>
              <p:sp>
                <p:nvSpPr>
                  <p:cNvPr id="6148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592"/>
                    <a:ext cx="110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pt-BR" b="1"/>
                  </a:p>
                </p:txBody>
              </p:sp>
            </p:grpSp>
            <p:grpSp>
              <p:nvGrpSpPr>
                <p:cNvPr id="12" name="Group 36"/>
                <p:cNvGrpSpPr>
                  <a:grpSpLocks/>
                </p:cNvGrpSpPr>
                <p:nvPr/>
              </p:nvGrpSpPr>
              <p:grpSpPr bwMode="auto">
                <a:xfrm>
                  <a:off x="936" y="2928"/>
                  <a:ext cx="816" cy="336"/>
                  <a:chOff x="936" y="2928"/>
                  <a:chExt cx="816" cy="336"/>
                </a:xfrm>
              </p:grpSpPr>
              <p:sp>
                <p:nvSpPr>
                  <p:cNvPr id="133021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936" y="2928"/>
                    <a:ext cx="816" cy="336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pt-BR" b="1"/>
                  </a:p>
                </p:txBody>
              </p:sp>
              <p:sp>
                <p:nvSpPr>
                  <p:cNvPr id="61478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8" y="2976"/>
                    <a:ext cx="741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Bef>
                        <a:spcPct val="20000"/>
                      </a:spcBef>
                    </a:pPr>
                    <a:r>
                      <a:rPr lang="pt-BR" b="1">
                        <a:solidFill>
                          <a:schemeClr val="accent2"/>
                        </a:solidFill>
                        <a:latin typeface="Verdana" pitchFamily="34" charset="0"/>
                      </a:rPr>
                      <a:t>CAIXAS</a:t>
                    </a:r>
                  </a:p>
                </p:txBody>
              </p:sp>
            </p:grpSp>
            <p:grpSp>
              <p:nvGrpSpPr>
                <p:cNvPr id="13" name="Group 39"/>
                <p:cNvGrpSpPr>
                  <a:grpSpLocks/>
                </p:cNvGrpSpPr>
                <p:nvPr/>
              </p:nvGrpSpPr>
              <p:grpSpPr bwMode="auto">
                <a:xfrm>
                  <a:off x="2000" y="2928"/>
                  <a:ext cx="816" cy="336"/>
                  <a:chOff x="936" y="2928"/>
                  <a:chExt cx="816" cy="336"/>
                </a:xfrm>
              </p:grpSpPr>
              <p:sp>
                <p:nvSpPr>
                  <p:cNvPr id="133021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936" y="2928"/>
                    <a:ext cx="816" cy="336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pt-BR" b="1"/>
                  </a:p>
                </p:txBody>
              </p:sp>
              <p:sp>
                <p:nvSpPr>
                  <p:cNvPr id="61476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53" y="2976"/>
                    <a:ext cx="795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Bef>
                        <a:spcPct val="20000"/>
                      </a:spcBef>
                    </a:pPr>
                    <a:r>
                      <a:rPr lang="pt-BR" b="1">
                        <a:solidFill>
                          <a:schemeClr val="accent2"/>
                        </a:solidFill>
                        <a:latin typeface="Verdana" pitchFamily="34" charset="0"/>
                      </a:rPr>
                      <a:t>BANCOS</a:t>
                    </a:r>
                  </a:p>
                </p:txBody>
              </p:sp>
            </p:grpSp>
          </p:grpSp>
        </p:grpSp>
      </p:grpSp>
      <p:grpSp>
        <p:nvGrpSpPr>
          <p:cNvPr id="14" name="Group 56"/>
          <p:cNvGrpSpPr>
            <a:grpSpLocks/>
          </p:cNvGrpSpPr>
          <p:nvPr/>
        </p:nvGrpSpPr>
        <p:grpSpPr bwMode="auto">
          <a:xfrm>
            <a:off x="1590762" y="1547794"/>
            <a:ext cx="2272991" cy="1881188"/>
            <a:chOff x="118" y="1056"/>
            <a:chExt cx="1095" cy="1185"/>
          </a:xfrm>
          <a:solidFill>
            <a:srgbClr val="009900"/>
          </a:solidFill>
        </p:grpSpPr>
        <p:grpSp>
          <p:nvGrpSpPr>
            <p:cNvPr id="15" name="Group 57"/>
            <p:cNvGrpSpPr>
              <a:grpSpLocks/>
            </p:cNvGrpSpPr>
            <p:nvPr/>
          </p:nvGrpSpPr>
          <p:grpSpPr bwMode="auto">
            <a:xfrm>
              <a:off x="118" y="1968"/>
              <a:ext cx="1095" cy="273"/>
              <a:chOff x="96" y="1392"/>
              <a:chExt cx="1095" cy="273"/>
            </a:xfrm>
            <a:grpFill/>
          </p:grpSpPr>
          <p:sp>
            <p:nvSpPr>
              <p:cNvPr id="1330234" name="Rectangle 58"/>
              <p:cNvSpPr>
                <a:spLocks noChangeArrowheads="1"/>
              </p:cNvSpPr>
              <p:nvPr/>
            </p:nvSpPr>
            <p:spPr bwMode="auto">
              <a:xfrm>
                <a:off x="96" y="1392"/>
                <a:ext cx="1095" cy="273"/>
              </a:xfrm>
              <a:prstGeom prst="rect">
                <a:avLst/>
              </a:prstGeom>
              <a:grpFill/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pt-BR" b="1"/>
              </a:p>
            </p:txBody>
          </p:sp>
          <p:sp>
            <p:nvSpPr>
              <p:cNvPr id="61466" name="Text Box 59"/>
              <p:cNvSpPr txBox="1">
                <a:spLocks noChangeArrowheads="1"/>
              </p:cNvSpPr>
              <p:nvPr/>
            </p:nvSpPr>
            <p:spPr bwMode="auto">
              <a:xfrm>
                <a:off x="151" y="1432"/>
                <a:ext cx="1006" cy="223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pt-BR" sz="1700" b="1" dirty="0">
                    <a:solidFill>
                      <a:schemeClr val="bg1"/>
                    </a:solidFill>
                    <a:latin typeface="Verdana" pitchFamily="34" charset="0"/>
                  </a:rPr>
                  <a:t>METODOLOGIA</a:t>
                </a:r>
              </a:p>
            </p:txBody>
          </p:sp>
        </p:grpSp>
        <p:sp>
          <p:nvSpPr>
            <p:cNvPr id="61464" name="Line 60"/>
            <p:cNvSpPr>
              <a:spLocks noChangeShapeType="1"/>
            </p:cNvSpPr>
            <p:nvPr/>
          </p:nvSpPr>
          <p:spPr bwMode="auto">
            <a:xfrm>
              <a:off x="672" y="1056"/>
              <a:ext cx="0" cy="912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 b="1"/>
            </a:p>
          </p:txBody>
        </p:sp>
      </p:grpSp>
      <p:grpSp>
        <p:nvGrpSpPr>
          <p:cNvPr id="16" name="Grupo 77"/>
          <p:cNvGrpSpPr>
            <a:grpSpLocks/>
          </p:cNvGrpSpPr>
          <p:nvPr/>
        </p:nvGrpSpPr>
        <p:grpSpPr bwMode="auto">
          <a:xfrm>
            <a:off x="5502274" y="4300519"/>
            <a:ext cx="2690816" cy="742950"/>
            <a:chOff x="4310056" y="5522400"/>
            <a:chExt cx="2914659" cy="867008"/>
          </a:xfrm>
          <a:solidFill>
            <a:srgbClr val="FF6600"/>
          </a:solidFill>
        </p:grpSpPr>
        <p:sp>
          <p:nvSpPr>
            <p:cNvPr id="63" name="Retângulo 62"/>
            <p:cNvSpPr/>
            <p:nvPr/>
          </p:nvSpPr>
          <p:spPr bwMode="auto">
            <a:xfrm>
              <a:off x="4310056" y="5522400"/>
              <a:ext cx="1969085" cy="867008"/>
            </a:xfrm>
            <a:prstGeom prst="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73255" tIns="36628" rIns="73255" bIns="36628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pt-BR" b="1" dirty="0">
                  <a:solidFill>
                    <a:srgbClr val="010781"/>
                  </a:solidFill>
                </a:rPr>
                <a:t>UNIDADE DE</a:t>
              </a:r>
            </a:p>
            <a:p>
              <a:pPr algn="ctr">
                <a:spcBef>
                  <a:spcPct val="20000"/>
                </a:spcBef>
                <a:defRPr/>
              </a:pPr>
              <a:r>
                <a:rPr lang="pt-BR" b="1" dirty="0">
                  <a:solidFill>
                    <a:srgbClr val="010781"/>
                  </a:solidFill>
                </a:rPr>
                <a:t>CAIXA</a:t>
              </a:r>
            </a:p>
          </p:txBody>
        </p:sp>
        <p:cxnSp>
          <p:nvCxnSpPr>
            <p:cNvPr id="61462" name="Conector de seta reta 64"/>
            <p:cNvCxnSpPr>
              <a:cxnSpLocks noChangeShapeType="1"/>
              <a:stCxn id="1330198" idx="1"/>
              <a:endCxn id="63" idx="3"/>
            </p:cNvCxnSpPr>
            <p:nvPr/>
          </p:nvCxnSpPr>
          <p:spPr bwMode="auto">
            <a:xfrm rot="10800000">
              <a:off x="6279143" y="5955904"/>
              <a:ext cx="945572" cy="1853"/>
            </a:xfrm>
            <a:prstGeom prst="straightConnector1">
              <a:avLst/>
            </a:prstGeom>
            <a:grp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7" name="Grupo 78"/>
          <p:cNvGrpSpPr>
            <a:grpSpLocks/>
          </p:cNvGrpSpPr>
          <p:nvPr/>
        </p:nvGrpSpPr>
        <p:grpSpPr bwMode="auto">
          <a:xfrm>
            <a:off x="2362201" y="5043464"/>
            <a:ext cx="5876925" cy="1122362"/>
            <a:chOff x="908050" y="6389442"/>
            <a:chExt cx="6366669" cy="1309422"/>
          </a:xfrm>
        </p:grpSpPr>
        <p:grpSp>
          <p:nvGrpSpPr>
            <p:cNvPr id="18" name="Group 42"/>
            <p:cNvGrpSpPr>
              <a:grpSpLocks/>
            </p:cNvGrpSpPr>
            <p:nvPr/>
          </p:nvGrpSpPr>
          <p:grpSpPr bwMode="auto">
            <a:xfrm>
              <a:off x="908050" y="6389442"/>
              <a:ext cx="6366669" cy="1309422"/>
              <a:chOff x="528" y="3258"/>
              <a:chExt cx="3702" cy="707"/>
            </a:xfrm>
          </p:grpSpPr>
          <p:grpSp>
            <p:nvGrpSpPr>
              <p:cNvPr id="19" name="Group 43"/>
              <p:cNvGrpSpPr>
                <a:grpSpLocks/>
              </p:cNvGrpSpPr>
              <p:nvPr/>
            </p:nvGrpSpPr>
            <p:grpSpPr bwMode="auto">
              <a:xfrm>
                <a:off x="2925" y="3501"/>
                <a:ext cx="1305" cy="464"/>
                <a:chOff x="2157" y="3453"/>
                <a:chExt cx="1305" cy="464"/>
              </a:xfrm>
            </p:grpSpPr>
            <p:sp>
              <p:nvSpPr>
                <p:cNvPr id="1330220" name="Rectangle 44"/>
                <p:cNvSpPr>
                  <a:spLocks noChangeArrowheads="1"/>
                </p:cNvSpPr>
                <p:nvPr/>
              </p:nvSpPr>
              <p:spPr bwMode="auto">
                <a:xfrm>
                  <a:off x="2157" y="3453"/>
                  <a:ext cx="1305" cy="46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endParaRPr lang="pt-BR" b="1"/>
                </a:p>
              </p:txBody>
            </p:sp>
            <p:sp>
              <p:nvSpPr>
                <p:cNvPr id="1330221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301" y="3470"/>
                  <a:ext cx="1047" cy="442"/>
                </a:xfrm>
                <a:prstGeom prst="rect">
                  <a:avLst/>
                </a:prstGeom>
                <a:noFill/>
                <a:ln>
                  <a:noFill/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r>
                    <a:rPr lang="pt-BR" b="1" dirty="0">
                      <a:solidFill>
                        <a:srgbClr val="010781"/>
                      </a:solidFill>
                    </a:rPr>
                    <a:t>CLASSIFICAÇÃO</a:t>
                  </a:r>
                </a:p>
                <a:p>
                  <a:pPr algn="ctr">
                    <a:spcBef>
                      <a:spcPct val="20000"/>
                    </a:spcBef>
                    <a:defRPr/>
                  </a:pPr>
                  <a:r>
                    <a:rPr lang="pt-BR" b="1" dirty="0">
                      <a:solidFill>
                        <a:srgbClr val="010781"/>
                      </a:solidFill>
                    </a:rPr>
                    <a:t>NATUREZA</a:t>
                  </a:r>
                </a:p>
              </p:txBody>
            </p:sp>
          </p:grpSp>
          <p:sp>
            <p:nvSpPr>
              <p:cNvPr id="1330223" name="Line 47"/>
              <p:cNvSpPr>
                <a:spLocks noChangeShapeType="1"/>
              </p:cNvSpPr>
              <p:nvPr/>
            </p:nvSpPr>
            <p:spPr bwMode="auto">
              <a:xfrm>
                <a:off x="1632" y="3264"/>
                <a:ext cx="0" cy="373"/>
              </a:xfrm>
              <a:prstGeom prst="line">
                <a:avLst/>
              </a:prstGeom>
              <a:ln w="25400"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pt-BR" b="1"/>
              </a:p>
            </p:txBody>
          </p:sp>
          <p:sp>
            <p:nvSpPr>
              <p:cNvPr id="1330224" name="Line 48"/>
              <p:cNvSpPr>
                <a:spLocks noChangeShapeType="1"/>
              </p:cNvSpPr>
              <p:nvPr/>
            </p:nvSpPr>
            <p:spPr bwMode="auto">
              <a:xfrm>
                <a:off x="2976" y="3258"/>
                <a:ext cx="0" cy="198"/>
              </a:xfrm>
              <a:prstGeom prst="line">
                <a:avLst/>
              </a:prstGeom>
              <a:ln w="25400"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pt-BR" b="1"/>
              </a:p>
            </p:txBody>
          </p:sp>
          <p:sp>
            <p:nvSpPr>
              <p:cNvPr id="1330225" name="Line 49"/>
              <p:cNvSpPr>
                <a:spLocks noChangeShapeType="1"/>
              </p:cNvSpPr>
              <p:nvPr/>
            </p:nvSpPr>
            <p:spPr bwMode="auto">
              <a:xfrm flipH="1" flipV="1">
                <a:off x="528" y="3456"/>
                <a:ext cx="2448" cy="0"/>
              </a:xfrm>
              <a:prstGeom prst="line">
                <a:avLst/>
              </a:prstGeom>
              <a:ln w="25400"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pt-BR" b="1"/>
              </a:p>
            </p:txBody>
          </p:sp>
          <p:sp>
            <p:nvSpPr>
              <p:cNvPr id="1330226" name="Line 50"/>
              <p:cNvSpPr>
                <a:spLocks noChangeShapeType="1"/>
              </p:cNvSpPr>
              <p:nvPr/>
            </p:nvSpPr>
            <p:spPr bwMode="auto">
              <a:xfrm flipV="1">
                <a:off x="528" y="3264"/>
                <a:ext cx="0" cy="192"/>
              </a:xfrm>
              <a:prstGeom prst="line">
                <a:avLst/>
              </a:prstGeom>
              <a:ln w="25400"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pt-BR" b="1"/>
              </a:p>
            </p:txBody>
          </p:sp>
        </p:grpSp>
        <p:cxnSp>
          <p:nvCxnSpPr>
            <p:cNvPr id="61453" name="Forma 72"/>
            <p:cNvCxnSpPr>
              <a:cxnSpLocks noChangeShapeType="1"/>
              <a:stCxn id="1330223" idx="1"/>
            </p:cNvCxnSpPr>
            <p:nvPr/>
          </p:nvCxnSpPr>
          <p:spPr bwMode="auto">
            <a:xfrm rot="5400000" flipH="1" flipV="1">
              <a:off x="3917639" y="5978632"/>
              <a:ext cx="1813" cy="2223691"/>
            </a:xfrm>
            <a:prstGeom prst="bentConnector4">
              <a:avLst>
                <a:gd name="adj1" fmla="val -142793"/>
                <a:gd name="adj2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72" name="Rectangle 44"/>
          <p:cNvSpPr>
            <a:spLocks noChangeArrowheads="1"/>
          </p:cNvSpPr>
          <p:nvPr/>
        </p:nvSpPr>
        <p:spPr bwMode="auto">
          <a:xfrm>
            <a:off x="8453454" y="5429264"/>
            <a:ext cx="2071702" cy="736040"/>
          </a:xfrm>
          <a:prstGeom prst="rect">
            <a:avLst/>
          </a:prstGeom>
          <a:ln>
            <a:headEnd/>
            <a:tailEnd/>
          </a:ln>
          <a:effectLst>
            <a:outerShdw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pt-BR" b="1" dirty="0">
                <a:solidFill>
                  <a:srgbClr val="01078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CLASSIFICAÇÃO</a:t>
            </a:r>
          </a:p>
          <a:p>
            <a:pPr algn="ctr">
              <a:spcBef>
                <a:spcPct val="20000"/>
              </a:spcBef>
              <a:defRPr/>
            </a:pPr>
            <a:r>
              <a:rPr lang="pt-BR" b="1" dirty="0">
                <a:solidFill>
                  <a:srgbClr val="01078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DESTINAÇÃO</a:t>
            </a:r>
          </a:p>
        </p:txBody>
      </p:sp>
      <p:cxnSp>
        <p:nvCxnSpPr>
          <p:cNvPr id="74" name="Conector de seta reta 73"/>
          <p:cNvCxnSpPr>
            <a:stCxn id="1330221" idx="3"/>
            <a:endCxn id="72" idx="1"/>
          </p:cNvCxnSpPr>
          <p:nvPr/>
        </p:nvCxnSpPr>
        <p:spPr bwMode="auto">
          <a:xfrm flipV="1">
            <a:off x="8058152" y="5797284"/>
            <a:ext cx="395302" cy="9768"/>
          </a:xfrm>
          <a:prstGeom prst="straightConnector1">
            <a:avLst/>
          </a:prstGeom>
          <a:solidFill>
            <a:schemeClr val="accent1"/>
          </a:solidFill>
          <a:ln w="0" cap="flat" cmpd="sng" algn="ctr">
            <a:noFill/>
            <a:prstDash val="solid"/>
            <a:round/>
            <a:headEnd type="none" w="med" len="med"/>
            <a:tailEnd type="arrow"/>
          </a:ln>
          <a:effectLst/>
          <a:scene3d>
            <a:camera prst="legacyObliqueTopRight"/>
            <a:lightRig rig="legacyFlat3" dir="b"/>
          </a:scene3d>
          <a:sp3d extrusionH="1635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</p:cxnSp>
      <p:cxnSp>
        <p:nvCxnSpPr>
          <p:cNvPr id="101" name="Conector de seta reta 100"/>
          <p:cNvCxnSpPr>
            <a:stCxn id="1330221" idx="3"/>
            <a:endCxn id="72" idx="1"/>
          </p:cNvCxnSpPr>
          <p:nvPr/>
        </p:nvCxnSpPr>
        <p:spPr bwMode="auto">
          <a:xfrm flipV="1">
            <a:off x="8058152" y="5797284"/>
            <a:ext cx="395302" cy="9768"/>
          </a:xfrm>
          <a:prstGeom prst="straightConnector1">
            <a:avLst/>
          </a:prstGeom>
          <a:solidFill>
            <a:schemeClr val="accent1"/>
          </a:solidFill>
          <a:ln w="0" cap="flat" cmpd="sng" algn="ctr">
            <a:noFill/>
            <a:prstDash val="solid"/>
            <a:round/>
            <a:headEnd type="none" w="med" len="med"/>
            <a:tailEnd type="arrow"/>
          </a:ln>
          <a:effectLst/>
          <a:scene3d>
            <a:camera prst="legacyObliqueTopRight"/>
            <a:lightRig rig="legacyFlat3" dir="b"/>
          </a:scene3d>
          <a:sp3d extrusionH="1635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</p:cxnSp>
      <p:cxnSp>
        <p:nvCxnSpPr>
          <p:cNvPr id="104" name="Conector de seta reta 103"/>
          <p:cNvCxnSpPr>
            <a:stCxn id="1330221" idx="3"/>
            <a:endCxn id="72" idx="1"/>
          </p:cNvCxnSpPr>
          <p:nvPr/>
        </p:nvCxnSpPr>
        <p:spPr bwMode="auto">
          <a:xfrm flipV="1">
            <a:off x="8058152" y="5797284"/>
            <a:ext cx="395302" cy="9768"/>
          </a:xfrm>
          <a:prstGeom prst="straightConnector1">
            <a:avLst/>
          </a:prstGeom>
          <a:solidFill>
            <a:schemeClr val="accent1"/>
          </a:solidFill>
          <a:ln w="0" cap="flat" cmpd="sng" algn="ctr">
            <a:noFill/>
            <a:prstDash val="solid"/>
            <a:round/>
            <a:headEnd type="none" w="med" len="med"/>
            <a:tailEnd type="arrow"/>
          </a:ln>
          <a:effectLst/>
          <a:scene3d>
            <a:camera prst="legacyObliqueTopRight"/>
            <a:lightRig rig="legacyFlat3" dir="b"/>
          </a:scene3d>
          <a:sp3d extrusionH="1635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</p:cxnSp>
      <p:cxnSp>
        <p:nvCxnSpPr>
          <p:cNvPr id="105" name="Conector de seta reta 64"/>
          <p:cNvCxnSpPr>
            <a:cxnSpLocks noChangeShapeType="1"/>
          </p:cNvCxnSpPr>
          <p:nvPr/>
        </p:nvCxnSpPr>
        <p:spPr bwMode="auto">
          <a:xfrm flipV="1">
            <a:off x="8276986" y="5657864"/>
            <a:ext cx="195278" cy="0"/>
          </a:xfrm>
          <a:prstGeom prst="straightConnector1">
            <a:avLst/>
          </a:prstGeom>
          <a:solidFill>
            <a:srgbClr val="FF6600"/>
          </a:solidFill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8" name="Título 1"/>
          <p:cNvSpPr txBox="1">
            <a:spLocks/>
          </p:cNvSpPr>
          <p:nvPr/>
        </p:nvSpPr>
        <p:spPr>
          <a:xfrm>
            <a:off x="513184" y="78210"/>
            <a:ext cx="11000792" cy="581145"/>
          </a:xfrm>
          <a:prstGeom prst="rect">
            <a:avLst/>
          </a:prstGeom>
        </p:spPr>
        <p:txBody>
          <a:bodyPr lIns="81711" tIns="40855" rIns="81711" bIns="40855"/>
          <a:lstStyle/>
          <a:p>
            <a:pPr defTabSz="914991">
              <a:defRPr/>
            </a:pPr>
            <a:r>
              <a:rPr lang="pt-BR" sz="4000" b="1" u="sng" dirty="0">
                <a:solidFill>
                  <a:srgbClr val="043194"/>
                </a:solidFill>
                <a:ea typeface="+mj-ea"/>
                <a:cs typeface="+mj-cs"/>
              </a:rPr>
              <a:t>Cronologia dos Estágios da Receita </a:t>
            </a:r>
            <a:r>
              <a:rPr lang="pt-BR" sz="4000" b="1" u="sng" dirty="0" smtClean="0">
                <a:solidFill>
                  <a:srgbClr val="043194"/>
                </a:solidFill>
                <a:ea typeface="+mj-ea"/>
                <a:cs typeface="+mj-cs"/>
              </a:rPr>
              <a:t>Orçamentária</a:t>
            </a:r>
            <a:r>
              <a:rPr lang="pt-BR" sz="4000" b="1" dirty="0" smtClean="0">
                <a:solidFill>
                  <a:srgbClr val="043194"/>
                </a:solidFill>
                <a:ea typeface="+mj-ea"/>
                <a:cs typeface="+mj-cs"/>
              </a:rPr>
              <a:t>:</a:t>
            </a:r>
            <a:r>
              <a:rPr lang="pt-BR" sz="4000" b="1" u="sng" dirty="0" smtClean="0">
                <a:solidFill>
                  <a:srgbClr val="043194"/>
                </a:solidFill>
                <a:ea typeface="+mj-ea"/>
                <a:cs typeface="+mj-cs"/>
              </a:rPr>
              <a:t> </a:t>
            </a:r>
            <a:r>
              <a:rPr lang="pt-BR" sz="2400" b="1" kern="0" dirty="0" smtClean="0">
                <a:solidFill>
                  <a:schemeClr val="bg1"/>
                </a:solidFill>
                <a:latin typeface="Verdana" pitchFamily="34" charset="0"/>
                <a:ea typeface="+mj-ea"/>
                <a:cs typeface="Arial" pitchFamily="34" charset="0"/>
              </a:rPr>
              <a:t>da</a:t>
            </a:r>
            <a:endParaRPr lang="pt-BR" sz="2400" b="1" kern="0" dirty="0">
              <a:solidFill>
                <a:schemeClr val="bg1"/>
              </a:solidFill>
              <a:latin typeface="Verdana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4528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0180" grpId="0" animBg="1"/>
      <p:bldP spid="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8"/>
            <a:ext cx="12192000" cy="685544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97495" y="594512"/>
            <a:ext cx="100742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solidFill>
                  <a:srgbClr val="043194"/>
                </a:solidFill>
              </a:rPr>
              <a:t>Índice:</a:t>
            </a:r>
          </a:p>
          <a:p>
            <a:endParaRPr lang="pt-BR" sz="4800" dirty="0">
              <a:solidFill>
                <a:srgbClr val="043194"/>
              </a:solidFill>
            </a:endParaRPr>
          </a:p>
          <a:p>
            <a:pPr marL="514350" indent="-514350">
              <a:buAutoNum type="arabicPeriod"/>
            </a:pPr>
            <a:r>
              <a:rPr lang="pt-BR" sz="3200" b="1" dirty="0" smtClean="0">
                <a:solidFill>
                  <a:srgbClr val="043194"/>
                </a:solidFill>
              </a:rPr>
              <a:t>Princípios Orçamentários</a:t>
            </a:r>
          </a:p>
          <a:p>
            <a:r>
              <a:rPr lang="pt-BR" sz="3200" b="1" dirty="0">
                <a:solidFill>
                  <a:srgbClr val="043194"/>
                </a:solidFill>
              </a:rPr>
              <a:t> </a:t>
            </a:r>
            <a:r>
              <a:rPr lang="pt-BR" sz="3200" b="1" dirty="0" smtClean="0">
                <a:solidFill>
                  <a:srgbClr val="043194"/>
                </a:solidFill>
              </a:rPr>
              <a:t>     - Receitas </a:t>
            </a:r>
            <a:r>
              <a:rPr lang="pt-BR" sz="3200" b="1" smtClean="0">
                <a:solidFill>
                  <a:srgbClr val="043194"/>
                </a:solidFill>
              </a:rPr>
              <a:t>x Despesas</a:t>
            </a:r>
            <a:endParaRPr lang="pt-BR" sz="3200" b="1" dirty="0" smtClean="0">
              <a:solidFill>
                <a:srgbClr val="043194"/>
              </a:solidFill>
            </a:endParaRPr>
          </a:p>
          <a:p>
            <a:r>
              <a:rPr lang="pt-BR" sz="3200" b="1" dirty="0" smtClean="0">
                <a:solidFill>
                  <a:srgbClr val="043194"/>
                </a:solidFill>
              </a:rPr>
              <a:t>2. Teto Orçamentário</a:t>
            </a: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r>
              <a:rPr lang="pt-BR" sz="3200" dirty="0" smtClean="0">
                <a:solidFill>
                  <a:srgbClr val="043194"/>
                </a:solidFill>
              </a:rPr>
              <a:t>-------------------------------------------------------------------------------</a:t>
            </a:r>
            <a:endParaRPr lang="pt-BR" sz="3200" dirty="0">
              <a:solidFill>
                <a:srgbClr val="043194"/>
              </a:solidFill>
            </a:endParaRPr>
          </a:p>
          <a:p>
            <a:endParaRPr lang="pt-BR" sz="3200" dirty="0">
              <a:solidFill>
                <a:srgbClr val="043194"/>
              </a:solidFill>
            </a:endParaRPr>
          </a:p>
          <a:p>
            <a:r>
              <a:rPr lang="pt-BR" sz="2000" u="sng" dirty="0" smtClean="0">
                <a:solidFill>
                  <a:srgbClr val="043194"/>
                </a:solidFill>
              </a:rPr>
              <a:t>Referência Técnica</a:t>
            </a:r>
          </a:p>
          <a:p>
            <a:r>
              <a:rPr lang="pt-BR" sz="2000" dirty="0" smtClean="0">
                <a:solidFill>
                  <a:srgbClr val="043194"/>
                </a:solidFill>
              </a:rPr>
              <a:t>.MCASP – Parte I – Procedimentos Orçamentários</a:t>
            </a:r>
          </a:p>
          <a:p>
            <a:r>
              <a:rPr lang="pt-BR" sz="2000" dirty="0" smtClean="0">
                <a:solidFill>
                  <a:srgbClr val="043194"/>
                </a:solidFill>
              </a:rPr>
              <a:t>.Manual Técnico do Orçamento MT - 2019</a:t>
            </a:r>
            <a:endParaRPr lang="pt-BR" sz="2000" dirty="0">
              <a:solidFill>
                <a:srgbClr val="0431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462088"/>
            <a:ext cx="10515600" cy="4292887"/>
          </a:xfrm>
        </p:spPr>
        <p:txBody>
          <a:bodyPr wrap="square" lIns="81706" tIns="40853" rIns="81706" bIns="40853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ct val="90000"/>
              </a:spcBef>
              <a:buClr>
                <a:srgbClr val="FF0000"/>
              </a:buClr>
              <a:buSzPct val="110000"/>
              <a:buFontTx/>
              <a:buNone/>
              <a:defRPr/>
            </a:pPr>
            <a:r>
              <a:rPr lang="pt-BR" sz="2400" b="1" dirty="0">
                <a:latin typeface="Calibri" pitchFamily="34" charset="0"/>
                <a:cs typeface="Arial" pitchFamily="34" charset="0"/>
              </a:rPr>
              <a:t>Ingressos </a:t>
            </a:r>
            <a:r>
              <a:rPr lang="pt-BR" sz="2400" b="1" dirty="0" smtClean="0">
                <a:latin typeface="Calibri" pitchFamily="34" charset="0"/>
                <a:cs typeface="Arial" pitchFamily="34" charset="0"/>
              </a:rPr>
              <a:t>Orçamentários</a:t>
            </a:r>
            <a:r>
              <a:rPr lang="pt-BR" sz="2400" dirty="0" smtClean="0">
                <a:latin typeface="Calibri" pitchFamily="34" charset="0"/>
                <a:cs typeface="Arial" pitchFamily="34" charset="0"/>
              </a:rPr>
              <a:t>: Ingressos que podem ser utilizados para a cobertura de despesas orçamentárias. Como exemplo, temos </a:t>
            </a:r>
            <a:r>
              <a:rPr lang="pt-BR" sz="2400" dirty="0">
                <a:latin typeface="Calibri" pitchFamily="34" charset="0"/>
                <a:cs typeface="Arial" pitchFamily="34" charset="0"/>
              </a:rPr>
              <a:t>as Receitas Tributárias (</a:t>
            </a:r>
            <a:r>
              <a:rPr lang="pt-BR" sz="2400" dirty="0" smtClean="0">
                <a:latin typeface="Calibri" pitchFamily="34" charset="0"/>
                <a:cs typeface="Arial" pitchFamily="34" charset="0"/>
              </a:rPr>
              <a:t>impostos</a:t>
            </a:r>
            <a:r>
              <a:rPr lang="pt-BR" sz="2400" dirty="0">
                <a:latin typeface="Calibri" pitchFamily="34" charset="0"/>
                <a:cs typeface="Arial" pitchFamily="34" charset="0"/>
              </a:rPr>
              <a:t>, taxas e </a:t>
            </a:r>
            <a:r>
              <a:rPr lang="pt-BR" sz="2400" dirty="0" smtClean="0">
                <a:latin typeface="Calibri" pitchFamily="34" charset="0"/>
                <a:cs typeface="Arial" pitchFamily="34" charset="0"/>
              </a:rPr>
              <a:t>contribuições).</a:t>
            </a:r>
          </a:p>
          <a:p>
            <a:pPr marL="0" lvl="0" indent="0" algn="just">
              <a:lnSpc>
                <a:spcPct val="120000"/>
              </a:lnSpc>
              <a:spcBef>
                <a:spcPct val="90000"/>
              </a:spcBef>
              <a:buClr>
                <a:srgbClr val="FF0000"/>
              </a:buClr>
              <a:buSzPct val="110000"/>
              <a:buNone/>
              <a:defRPr/>
            </a:pPr>
            <a:r>
              <a:rPr lang="pt-BR" sz="2400" b="1" kern="0" dirty="0" smtClean="0">
                <a:latin typeface="Calibri" pitchFamily="34" charset="0"/>
                <a:cs typeface="Arial" pitchFamily="34" charset="0"/>
              </a:rPr>
              <a:t>Ingressos Extra-Orçamentários</a:t>
            </a:r>
            <a:r>
              <a:rPr lang="pt-BR" sz="2400" b="1" kern="0" dirty="0">
                <a:latin typeface="Calibri" pitchFamily="34" charset="0"/>
                <a:cs typeface="Arial" pitchFamily="34" charset="0"/>
              </a:rPr>
              <a:t>:</a:t>
            </a:r>
            <a:r>
              <a:rPr lang="pt-BR" sz="2400" kern="0" dirty="0">
                <a:latin typeface="Calibri" pitchFamily="34" charset="0"/>
                <a:cs typeface="Arial" pitchFamily="34" charset="0"/>
              </a:rPr>
              <a:t> Ingressam de forma compensatória nos cofres públicos. </a:t>
            </a:r>
            <a:r>
              <a:rPr lang="pt-BR" sz="2400" kern="0" dirty="0" smtClean="0">
                <a:latin typeface="Calibri" pitchFamily="34" charset="0"/>
                <a:cs typeface="Arial" pitchFamily="34" charset="0"/>
              </a:rPr>
              <a:t>Apresentam caráter temporário e não integram a LOA. O Estado é mero depositário desses recursos. Como </a:t>
            </a:r>
            <a:r>
              <a:rPr lang="pt-BR" sz="2400" kern="0" dirty="0">
                <a:latin typeface="Calibri" pitchFamily="34" charset="0"/>
                <a:cs typeface="Arial" pitchFamily="34" charset="0"/>
              </a:rPr>
              <a:t>exemplo, tem-se os depósitos de terceiros </a:t>
            </a:r>
            <a:r>
              <a:rPr lang="pt-BR" sz="2400" kern="0" dirty="0" smtClean="0">
                <a:latin typeface="Calibri" pitchFamily="34" charset="0"/>
                <a:cs typeface="Arial" pitchFamily="34" charset="0"/>
              </a:rPr>
              <a:t>(depósitos em caução, fianças </a:t>
            </a:r>
            <a:r>
              <a:rPr lang="pt-BR" sz="2400" kern="0" dirty="0">
                <a:latin typeface="Calibri" pitchFamily="34" charset="0"/>
                <a:cs typeface="Arial" pitchFamily="34" charset="0"/>
              </a:rPr>
              <a:t>etc.).</a:t>
            </a:r>
          </a:p>
          <a:p>
            <a:pPr marL="0" indent="0" algn="just">
              <a:lnSpc>
                <a:spcPct val="120000"/>
              </a:lnSpc>
              <a:spcBef>
                <a:spcPct val="90000"/>
              </a:spcBef>
              <a:buClr>
                <a:srgbClr val="FF0000"/>
              </a:buClr>
              <a:buSzPct val="110000"/>
              <a:buFontTx/>
              <a:buNone/>
              <a:defRPr/>
            </a:pPr>
            <a:endParaRPr lang="pt-BR" sz="24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830263"/>
          </a:xfrm>
          <a:prstGeom prst="rect">
            <a:avLst/>
          </a:prstGeom>
        </p:spPr>
        <p:txBody>
          <a:bodyPr lIns="81711" tIns="40855" rIns="81711" bIns="40855"/>
          <a:lstStyle/>
          <a:p>
            <a:pPr defTabSz="914991">
              <a:defRPr/>
            </a:pPr>
            <a:r>
              <a:rPr lang="pt-BR" sz="4000" b="1" u="sng" dirty="0" smtClean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Modalidade de Ingresso</a:t>
            </a:r>
            <a:r>
              <a:rPr lang="pt-BR" sz="4000" b="1" dirty="0" smtClean="0">
                <a:solidFill>
                  <a:srgbClr val="043194"/>
                </a:solidFill>
                <a:latin typeface="+mn-lt"/>
                <a:ea typeface="+mn-ea"/>
                <a:cs typeface="+mn-cs"/>
              </a:rPr>
              <a:t>:</a:t>
            </a:r>
            <a:endParaRPr lang="pt-BR" sz="4000" b="1" dirty="0">
              <a:solidFill>
                <a:srgbClr val="043194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88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783771" y="559835"/>
            <a:ext cx="10683551" cy="6503437"/>
            <a:chOff x="672" y="480"/>
            <a:chExt cx="4536" cy="1905"/>
          </a:xfrm>
        </p:grpSpPr>
        <p:graphicFrame>
          <p:nvGraphicFramePr>
            <p:cNvPr id="5" name="Object 1028"/>
            <p:cNvGraphicFramePr>
              <a:graphicFrameLocks noChangeAspect="1"/>
            </p:cNvGraphicFramePr>
            <p:nvPr/>
          </p:nvGraphicFramePr>
          <p:xfrm>
            <a:off x="672" y="480"/>
            <a:ext cx="4536" cy="17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2" name="Foto do Photo Editor" r:id="rId3" imgW="200159" imgH="228571" progId="">
                    <p:embed/>
                  </p:oleObj>
                </mc:Choice>
                <mc:Fallback>
                  <p:oleObj name="Foto do Photo Editor" r:id="rId3" imgW="200159" imgH="228571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480"/>
                          <a:ext cx="4536" cy="17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1029"/>
            <p:cNvGraphicFramePr>
              <a:graphicFrameLocks noChangeAspect="1"/>
            </p:cNvGraphicFramePr>
            <p:nvPr/>
          </p:nvGraphicFramePr>
          <p:xfrm>
            <a:off x="672" y="1523"/>
            <a:ext cx="4536" cy="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3" name="Foto do Photo Editor" r:id="rId5" imgW="7430537" imgH="762106" progId="">
                    <p:embed/>
                  </p:oleObj>
                </mc:Choice>
                <mc:Fallback>
                  <p:oleObj name="Foto do Photo Editor" r:id="rId5" imgW="7430537" imgH="762106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44978"/>
                        <a:stretch>
                          <a:fillRect/>
                        </a:stretch>
                      </p:blipFill>
                      <p:spPr bwMode="auto">
                        <a:xfrm>
                          <a:off x="672" y="1523"/>
                          <a:ext cx="4536" cy="6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1030"/>
            <p:cNvSpPr>
              <a:spLocks noChangeArrowheads="1"/>
            </p:cNvSpPr>
            <p:nvPr/>
          </p:nvSpPr>
          <p:spPr bwMode="auto">
            <a:xfrm>
              <a:off x="672" y="2203"/>
              <a:ext cx="4536" cy="182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200"/>
            </a:p>
          </p:txBody>
        </p:sp>
      </p:grp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2696546" y="2176232"/>
            <a:ext cx="68580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0" hangingPunct="0">
              <a:defRPr/>
            </a:pP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Teto Orçamentário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0" hangingPunct="0">
              <a:defRPr/>
            </a:pP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0" hangingPunct="0">
              <a:defRPr/>
            </a:pP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0" hangingPunct="0">
              <a:defRPr/>
            </a:pP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40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mplate - Apresentação Gov - 4-3-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851564" y="423331"/>
            <a:ext cx="6421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b="1" dirty="0">
                <a:solidFill>
                  <a:srgbClr val="1F497D"/>
                </a:solidFill>
              </a:rPr>
              <a:t>ESTRATÉGIA ALOCATIVA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719944" y="1087190"/>
            <a:ext cx="8553203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/>
            <a:r>
              <a:rPr lang="pt-BR" b="1" dirty="0">
                <a:solidFill>
                  <a:srgbClr val="FF0000"/>
                </a:solidFill>
              </a:rPr>
              <a:t>PRIMEIRA ESTRATÉGIA:</a:t>
            </a:r>
            <a:r>
              <a:rPr lang="pt-BR" dirty="0">
                <a:solidFill>
                  <a:prstClr val="black"/>
                </a:solidFill>
              </a:rPr>
              <a:t>  estabelecer critérios de priorização do gasto (o objetivo é “priorizar” a alocação dos recursos para os itens de despesa mais importante para a unidade, em especial no atendimento aos contratos e ações mais importantes da política finalística do órgão);</a:t>
            </a:r>
          </a:p>
          <a:p>
            <a:pPr defTabSz="457200"/>
            <a:endParaRPr lang="pt-BR" dirty="0">
              <a:solidFill>
                <a:prstClr val="black"/>
              </a:solidFill>
            </a:endParaRPr>
          </a:p>
          <a:p>
            <a:pPr defTabSz="457200"/>
            <a:r>
              <a:rPr lang="pt-BR" b="1" dirty="0">
                <a:solidFill>
                  <a:srgbClr val="0070C0"/>
                </a:solidFill>
              </a:rPr>
              <a:t>SEGUNDA ESTRATÉGIA: </a:t>
            </a:r>
            <a:r>
              <a:rPr lang="pt-BR" dirty="0">
                <a:solidFill>
                  <a:prstClr val="black"/>
                </a:solidFill>
              </a:rPr>
              <a:t>Estruturar um modelo alocativo por meio dos passos:</a:t>
            </a:r>
          </a:p>
          <a:p>
            <a:pPr defTabSz="457200"/>
            <a:endParaRPr lang="pt-BR" dirty="0">
              <a:solidFill>
                <a:prstClr val="black"/>
              </a:solidFill>
            </a:endParaRPr>
          </a:p>
          <a:p>
            <a:pPr algn="just" defTabSz="457200">
              <a:spcBef>
                <a:spcPts val="600"/>
              </a:spcBef>
              <a:spcAft>
                <a:spcPts val="1200"/>
              </a:spcAft>
            </a:pPr>
            <a:r>
              <a:rPr lang="pt-BR" dirty="0">
                <a:solidFill>
                  <a:prstClr val="black"/>
                </a:solidFill>
              </a:rPr>
              <a:t>1 – Passo: </a:t>
            </a:r>
            <a:r>
              <a:rPr lang="pt-BR" b="1" dirty="0">
                <a:solidFill>
                  <a:prstClr val="black"/>
                </a:solidFill>
              </a:rPr>
              <a:t>Mapear e levantar a necessidade </a:t>
            </a:r>
            <a:r>
              <a:rPr lang="pt-BR" dirty="0">
                <a:solidFill>
                  <a:prstClr val="black"/>
                </a:solidFill>
              </a:rPr>
              <a:t>de recursos orçamentário e de despesas primária corrente por PAOE (fonte de dados relatórios disponibilizados);</a:t>
            </a:r>
          </a:p>
          <a:p>
            <a:pPr algn="just" defTabSz="457200">
              <a:spcBef>
                <a:spcPts val="600"/>
              </a:spcBef>
              <a:spcAft>
                <a:spcPts val="1200"/>
              </a:spcAft>
            </a:pPr>
            <a:r>
              <a:rPr lang="pt-BR" dirty="0">
                <a:solidFill>
                  <a:prstClr val="black"/>
                </a:solidFill>
              </a:rPr>
              <a:t>2 – Passo: </a:t>
            </a:r>
            <a:r>
              <a:rPr lang="pt-BR" b="1" dirty="0">
                <a:solidFill>
                  <a:prstClr val="black"/>
                </a:solidFill>
              </a:rPr>
              <a:t>Determinar</a:t>
            </a:r>
            <a:r>
              <a:rPr lang="pt-BR" dirty="0">
                <a:solidFill>
                  <a:prstClr val="black"/>
                </a:solidFill>
              </a:rPr>
              <a:t> os limites de despesa primária para cada PAOE (determinar é um verbo muito forte, porém quando se trata de controle é a estratégia que melhor pode ser aplicada, por isso, recomendamos fortemente que não deixe para as áreas esta prerrogativa sob pena de não conseguirem estabelecer um controle e/ou consenso);</a:t>
            </a:r>
          </a:p>
          <a:p>
            <a:pPr algn="just" defTabSz="457200">
              <a:spcBef>
                <a:spcPts val="600"/>
              </a:spcBef>
              <a:spcAft>
                <a:spcPts val="1200"/>
              </a:spcAft>
            </a:pPr>
            <a:r>
              <a:rPr lang="pt-BR" dirty="0">
                <a:solidFill>
                  <a:prstClr val="black"/>
                </a:solidFill>
              </a:rPr>
              <a:t>3 – Passo: Criar a “</a:t>
            </a:r>
            <a:r>
              <a:rPr lang="pt-BR" b="1" dirty="0">
                <a:solidFill>
                  <a:prstClr val="black"/>
                </a:solidFill>
              </a:rPr>
              <a:t>democracia orçamentária</a:t>
            </a:r>
            <a:r>
              <a:rPr lang="pt-BR" dirty="0">
                <a:solidFill>
                  <a:prstClr val="black"/>
                </a:solidFill>
              </a:rPr>
              <a:t>”, não deixe de levantar a necessidade adicional de despesa primária e/ou teto orçamentário das áreas e levar para o gestor da unidade tomar as devidas providencias, inclusive para que possa recorrer junto a SEPLAN para análise do nível estratégico;</a:t>
            </a:r>
          </a:p>
          <a:p>
            <a:pPr defTabSz="457200"/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mplate - Apresentação Gov - 4-3-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1039446" y="532747"/>
            <a:ext cx="9941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 err="1" smtClean="0">
                <a:solidFill>
                  <a:srgbClr val="1F497D"/>
                </a:solidFill>
              </a:rPr>
              <a:t>Atividade</a:t>
            </a:r>
            <a:r>
              <a:rPr lang="en-US" sz="2800" b="1" dirty="0" smtClean="0">
                <a:solidFill>
                  <a:srgbClr val="1F497D"/>
                </a:solidFill>
              </a:rPr>
              <a:t> </a:t>
            </a:r>
            <a:r>
              <a:rPr lang="en-US" sz="2800" b="1" dirty="0" err="1" smtClean="0">
                <a:solidFill>
                  <a:srgbClr val="1F497D"/>
                </a:solidFill>
              </a:rPr>
              <a:t>Prática</a:t>
            </a:r>
            <a:r>
              <a:rPr lang="en-US" sz="2800" b="1" dirty="0" smtClean="0">
                <a:solidFill>
                  <a:srgbClr val="1F497D"/>
                </a:solidFill>
              </a:rPr>
              <a:t>: </a:t>
            </a:r>
            <a:r>
              <a:rPr lang="en-US" sz="2800" b="1" dirty="0" err="1" smtClean="0">
                <a:solidFill>
                  <a:srgbClr val="1F497D"/>
                </a:solidFill>
              </a:rPr>
              <a:t>Dever</a:t>
            </a:r>
            <a:r>
              <a:rPr lang="en-US" sz="2800" b="1" dirty="0" smtClean="0">
                <a:solidFill>
                  <a:srgbClr val="1F497D"/>
                </a:solidFill>
              </a:rPr>
              <a:t> de Casa </a:t>
            </a:r>
            <a:r>
              <a:rPr lang="en-US" sz="2800" b="1" dirty="0">
                <a:solidFill>
                  <a:srgbClr val="1F497D"/>
                </a:solidFill>
              </a:rPr>
              <a:t>(</a:t>
            </a:r>
            <a:r>
              <a:rPr lang="en-US" sz="2800" b="1" dirty="0" err="1" smtClean="0">
                <a:solidFill>
                  <a:srgbClr val="1F497D"/>
                </a:solidFill>
              </a:rPr>
              <a:t>Considerando</a:t>
            </a:r>
            <a:r>
              <a:rPr lang="en-US" sz="2800" b="1" dirty="0" smtClean="0">
                <a:solidFill>
                  <a:srgbClr val="1F497D"/>
                </a:solidFill>
              </a:rPr>
              <a:t> o </a:t>
            </a:r>
            <a:r>
              <a:rPr lang="en-US" sz="2800" b="1" dirty="0" err="1" smtClean="0">
                <a:solidFill>
                  <a:srgbClr val="1F497D"/>
                </a:solidFill>
              </a:rPr>
              <a:t>Teto</a:t>
            </a:r>
            <a:r>
              <a:rPr lang="en-US" sz="2800" b="1" dirty="0" smtClean="0">
                <a:solidFill>
                  <a:srgbClr val="1F497D"/>
                </a:solidFill>
              </a:rPr>
              <a:t> </a:t>
            </a:r>
            <a:r>
              <a:rPr lang="en-US" sz="2800" b="1" dirty="0" err="1" smtClean="0">
                <a:solidFill>
                  <a:srgbClr val="1F497D"/>
                </a:solidFill>
              </a:rPr>
              <a:t>Teórico</a:t>
            </a:r>
            <a:r>
              <a:rPr lang="en-US" sz="2800" b="1" dirty="0" smtClean="0">
                <a:solidFill>
                  <a:srgbClr val="1F497D"/>
                </a:solidFill>
              </a:rPr>
              <a:t>)</a:t>
            </a:r>
            <a:endParaRPr lang="en-US" sz="2800" b="1" dirty="0">
              <a:solidFill>
                <a:srgbClr val="1F497D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39446" y="1087190"/>
            <a:ext cx="994116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/>
            <a:r>
              <a:rPr lang="pt-BR" sz="2000" dirty="0">
                <a:solidFill>
                  <a:prstClr val="black"/>
                </a:solidFill>
              </a:rPr>
              <a:t>Com base no cenário atual e na disponibilidade orçamentária de 2018 e definindo um critério de priorização do gasto público defina uma </a:t>
            </a:r>
            <a:r>
              <a:rPr lang="pt-BR" sz="2000" b="1" u="sng" dirty="0">
                <a:solidFill>
                  <a:prstClr val="black"/>
                </a:solidFill>
              </a:rPr>
              <a:t>proposta técnica </a:t>
            </a:r>
            <a:r>
              <a:rPr lang="pt-BR" sz="2000" dirty="0">
                <a:solidFill>
                  <a:prstClr val="black"/>
                </a:solidFill>
              </a:rPr>
              <a:t>de alocação de recursos para as ações do tipo atividade que compõe o orçamento base de gasto (padronizadas e finalísticas), não é necessário definir a base das despesas obrigatórias (grupos 1, 2 e 6).</a:t>
            </a:r>
          </a:p>
          <a:p>
            <a:pPr defTabSz="457200"/>
            <a:endParaRPr lang="pt-BR" sz="2000" dirty="0">
              <a:solidFill>
                <a:prstClr val="black"/>
              </a:solidFill>
            </a:endParaRPr>
          </a:p>
          <a:p>
            <a:pPr algn="just" defTabSz="457200"/>
            <a:r>
              <a:rPr lang="pt-BR" sz="2000" dirty="0">
                <a:solidFill>
                  <a:prstClr val="black"/>
                </a:solidFill>
              </a:rPr>
              <a:t>A proposta técnica será utilizada como base de comparação e qualificação da proposta técnica elaborada pela </a:t>
            </a:r>
            <a:r>
              <a:rPr lang="pt-BR" sz="2000" dirty="0" smtClean="0">
                <a:solidFill>
                  <a:prstClr val="black"/>
                </a:solidFill>
              </a:rPr>
              <a:t>Sefaz </a:t>
            </a:r>
            <a:r>
              <a:rPr lang="pt-BR" sz="2000" dirty="0">
                <a:solidFill>
                  <a:prstClr val="black"/>
                </a:solidFill>
              </a:rPr>
              <a:t>para o PTA/LOA de 2019.</a:t>
            </a:r>
          </a:p>
          <a:p>
            <a:pPr algn="just" defTabSz="457200"/>
            <a:endParaRPr lang="pt-BR" sz="2000" dirty="0">
              <a:solidFill>
                <a:prstClr val="black"/>
              </a:solidFill>
            </a:endParaRPr>
          </a:p>
          <a:p>
            <a:pPr algn="just" defTabSz="457200"/>
            <a:r>
              <a:rPr lang="pt-BR" sz="2000" b="1" dirty="0">
                <a:solidFill>
                  <a:prstClr val="black"/>
                </a:solidFill>
              </a:rPr>
              <a:t>Objetivo:</a:t>
            </a:r>
            <a:r>
              <a:rPr lang="pt-BR" sz="2000" dirty="0">
                <a:solidFill>
                  <a:prstClr val="black"/>
                </a:solidFill>
              </a:rPr>
              <a:t> Avaliar a consistência metodológica de priorização dos recursos e possibilidade de financiamento do escopo da política formatada pela área técnica, considerando dentre outras questões: A escassez de recursos e a limitação das despesas primárias.</a:t>
            </a:r>
          </a:p>
          <a:p>
            <a:pPr defTabSz="457200"/>
            <a:endParaRPr lang="pt-BR" sz="2000" dirty="0">
              <a:solidFill>
                <a:prstClr val="black"/>
              </a:solidFill>
            </a:endParaRPr>
          </a:p>
          <a:p>
            <a:pPr defTabSz="457200"/>
            <a:r>
              <a:rPr lang="pt-BR" sz="2000" b="1" dirty="0">
                <a:solidFill>
                  <a:prstClr val="black"/>
                </a:solidFill>
              </a:rPr>
              <a:t>LEITURA OBRIGATÓRIA PARA O PROCESSO DO PTA/LOA:</a:t>
            </a:r>
          </a:p>
          <a:p>
            <a:pPr defTabSz="457200"/>
            <a:r>
              <a:rPr lang="pt-BR" sz="2000" dirty="0">
                <a:solidFill>
                  <a:prstClr val="black"/>
                </a:solidFill>
              </a:rPr>
              <a:t>Emenda Constitucional nº 81/2017 </a:t>
            </a:r>
            <a:endParaRPr lang="pt-BR" sz="2000" dirty="0" smtClean="0">
              <a:solidFill>
                <a:prstClr val="black"/>
              </a:solidFill>
            </a:endParaRPr>
          </a:p>
          <a:p>
            <a:pPr defTabSz="457200"/>
            <a:r>
              <a:rPr lang="pt-BR" sz="2000" dirty="0" smtClean="0">
                <a:solidFill>
                  <a:prstClr val="black"/>
                </a:solidFill>
              </a:rPr>
              <a:t>Manuel </a:t>
            </a:r>
            <a:r>
              <a:rPr lang="pt-BR" sz="2000" dirty="0">
                <a:solidFill>
                  <a:prstClr val="black"/>
                </a:solidFill>
              </a:rPr>
              <a:t>Técnico do Orçamento – versão 2019</a:t>
            </a:r>
          </a:p>
          <a:p>
            <a:pPr defTabSz="457200"/>
            <a:r>
              <a:rPr lang="pt-BR" sz="2000" dirty="0">
                <a:solidFill>
                  <a:prstClr val="black"/>
                </a:solidFill>
              </a:rPr>
              <a:t>Lei de Diretrizes Orçamentária (LDO) 2019.</a:t>
            </a:r>
          </a:p>
          <a:p>
            <a:pPr defTabSz="457200"/>
            <a:endParaRPr lang="pt-BR" dirty="0">
              <a:solidFill>
                <a:prstClr val="black"/>
              </a:solidFill>
            </a:endParaRPr>
          </a:p>
          <a:p>
            <a:pPr defTabSz="457200"/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169867"/>
              </p:ext>
            </p:extLst>
          </p:nvPr>
        </p:nvGraphicFramePr>
        <p:xfrm>
          <a:off x="2579077" y="378803"/>
          <a:ext cx="6838461" cy="6045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6951"/>
                <a:gridCol w="5841510"/>
              </a:tblGrid>
              <a:tr h="30409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UO´S QUE RESPONDERAM A ATIVIDADE  PRÁTICA DO TETO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96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UO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SIGLA UO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4304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INTERMAT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6101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CGE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10101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DEFENSORIA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11101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SEGES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11303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MT - SAÚDE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11601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FUNDESP/MT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12401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EMPAER-MT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SEDUC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14601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FUNDO ESTADUAL DO DESPORTO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17301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JUCEMAT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17502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MTGÁS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18101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SEJUDH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18201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FUNAC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19101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SESP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19301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DETRAN/MT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21601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FES / SAÚDE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20101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SEPLAN/MT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20401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MTI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23101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FUNDO ESTADO DE CULTURA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25101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SINFRA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26201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UNEMAT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24962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26202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FAPEMAT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64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702285"/>
          </a:xfrm>
        </p:spPr>
        <p:txBody>
          <a:bodyPr/>
          <a:lstStyle/>
          <a:p>
            <a:pPr algn="l"/>
            <a:r>
              <a:rPr lang="pt-BR" sz="4000" b="1" u="sng" kern="0" dirty="0">
                <a:solidFill>
                  <a:srgbClr val="043194"/>
                </a:solidFill>
                <a:latin typeface="+mn-lt"/>
                <a:cs typeface="Arial" pitchFamily="34" charset="0"/>
              </a:rPr>
              <a:t>Capacitação </a:t>
            </a:r>
            <a:r>
              <a:rPr lang="pt-BR" sz="4000" b="1" u="sng" kern="0" dirty="0" smtClean="0">
                <a:solidFill>
                  <a:srgbClr val="043194"/>
                </a:solidFill>
                <a:latin typeface="+mn-lt"/>
                <a:cs typeface="Arial" pitchFamily="34" charset="0"/>
              </a:rPr>
              <a:t>Permanente Online</a:t>
            </a:r>
            <a:r>
              <a:rPr lang="pt-BR" sz="4000" b="1" kern="0" dirty="0" smtClean="0">
                <a:solidFill>
                  <a:srgbClr val="043194"/>
                </a:solidFill>
                <a:latin typeface="+mn-lt"/>
                <a:cs typeface="Arial" pitchFamily="34" charset="0"/>
              </a:rPr>
              <a:t>:</a:t>
            </a:r>
            <a:endParaRPr lang="pt-BR" sz="4000" b="1" kern="0" dirty="0">
              <a:solidFill>
                <a:srgbClr val="043194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227015"/>
            <a:ext cx="10972800" cy="5423877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sz="2800" b="1" dirty="0" smtClean="0"/>
              <a:t>"</a:t>
            </a:r>
            <a:r>
              <a:rPr lang="pt-BR" sz="2800" b="1" dirty="0"/>
              <a:t>Capacitação de Orçamento Público"</a:t>
            </a:r>
            <a:r>
              <a:rPr lang="pt-BR" sz="2800" dirty="0"/>
              <a:t> </a:t>
            </a:r>
            <a:r>
              <a:rPr lang="pt-BR" sz="2800" dirty="0" smtClean="0"/>
              <a:t>PPA / LOA, realizado</a:t>
            </a:r>
            <a:r>
              <a:rPr lang="pt-BR" sz="2800" dirty="0"/>
              <a:t> </a:t>
            </a:r>
            <a:r>
              <a:rPr lang="pt-BR" sz="2800" dirty="0" smtClean="0"/>
              <a:t>via Google </a:t>
            </a:r>
            <a:r>
              <a:rPr lang="pt-BR" sz="2800" dirty="0" err="1" smtClean="0"/>
              <a:t>Classroom</a:t>
            </a:r>
            <a:r>
              <a:rPr lang="pt-BR" sz="2800" dirty="0" smtClean="0"/>
              <a:t>, com </a:t>
            </a:r>
            <a:r>
              <a:rPr lang="pt-BR" sz="2800" dirty="0"/>
              <a:t>carga horária </a:t>
            </a:r>
            <a:r>
              <a:rPr lang="pt-BR" sz="2800" dirty="0" smtClean="0"/>
              <a:t>de 26h </a:t>
            </a:r>
            <a:r>
              <a:rPr lang="pt-BR" sz="2800" dirty="0"/>
              <a:t>de atividades práticas </a:t>
            </a:r>
            <a:r>
              <a:rPr lang="pt-BR" sz="2800" dirty="0" smtClean="0"/>
              <a:t>e</a:t>
            </a:r>
            <a:r>
              <a:rPr lang="pt-BR" sz="2800" dirty="0"/>
              <a:t> vídeo aulas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“</a:t>
            </a:r>
            <a:r>
              <a:rPr lang="pt-BR" sz="2800" b="1" dirty="0" smtClean="0"/>
              <a:t>Fundamentos de Orçamento Público</a:t>
            </a:r>
            <a:r>
              <a:rPr lang="pt-BR" sz="2800" dirty="0" smtClean="0"/>
              <a:t>” (em desenvolvimento) 30 </a:t>
            </a:r>
            <a:r>
              <a:rPr lang="pt-BR" sz="2800" dirty="0" err="1" smtClean="0"/>
              <a:t>hs</a:t>
            </a:r>
            <a:endParaRPr lang="pt-BR" sz="2800" dirty="0"/>
          </a:p>
          <a:p>
            <a:r>
              <a:rPr lang="pt-BR" sz="2800" dirty="0" smtClean="0"/>
              <a:t>Emissão de certificado.</a:t>
            </a:r>
            <a:endParaRPr lang="pt-BR" sz="2800" dirty="0"/>
          </a:p>
          <a:p>
            <a:r>
              <a:rPr lang="pt-BR" sz="2800" dirty="0"/>
              <a:t>As inscrições </a:t>
            </a:r>
            <a:r>
              <a:rPr lang="pt-BR" sz="2800" dirty="0" smtClean="0"/>
              <a:t>podem </a:t>
            </a:r>
            <a:r>
              <a:rPr lang="pt-BR" sz="2800" dirty="0"/>
              <a:t>ser realizadas </a:t>
            </a:r>
            <a:r>
              <a:rPr lang="pt-BR" sz="2800" dirty="0" smtClean="0"/>
              <a:t>diretamente </a:t>
            </a:r>
            <a:r>
              <a:rPr lang="pt-BR" sz="2800" dirty="0"/>
              <a:t>na Coordenadoria de Estudos Orçamentários (CEOR) ou encaminhadas para os e-mails dos seguintes servidores:</a:t>
            </a:r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800" dirty="0" smtClean="0">
              <a:solidFill>
                <a:srgbClr val="333333"/>
              </a:solidFill>
            </a:endParaRPr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800" dirty="0" smtClean="0">
                <a:solidFill>
                  <a:srgbClr val="333333"/>
                </a:solidFill>
              </a:rPr>
              <a:t>- </a:t>
            </a:r>
            <a:r>
              <a:rPr lang="pt-BR" altLang="pt-BR" sz="2800" dirty="0" err="1" smtClean="0">
                <a:solidFill>
                  <a:srgbClr val="333333"/>
                </a:solidFill>
              </a:rPr>
              <a:t>Dejane</a:t>
            </a:r>
            <a:r>
              <a:rPr lang="pt-BR" altLang="pt-BR" sz="2800" dirty="0" smtClean="0">
                <a:solidFill>
                  <a:srgbClr val="333333"/>
                </a:solidFill>
              </a:rPr>
              <a:t> </a:t>
            </a:r>
            <a:r>
              <a:rPr lang="pt-BR" altLang="pt-BR" sz="2800" dirty="0">
                <a:solidFill>
                  <a:srgbClr val="333333"/>
                </a:solidFill>
              </a:rPr>
              <a:t>Arruda de </a:t>
            </a:r>
            <a:r>
              <a:rPr lang="pt-BR" altLang="pt-BR" sz="2800" dirty="0" err="1">
                <a:solidFill>
                  <a:srgbClr val="333333"/>
                </a:solidFill>
              </a:rPr>
              <a:t>Carli</a:t>
            </a:r>
            <a:r>
              <a:rPr lang="pt-BR" altLang="pt-BR" sz="2800" dirty="0">
                <a:solidFill>
                  <a:srgbClr val="333333"/>
                </a:solidFill>
              </a:rPr>
              <a:t> </a:t>
            </a:r>
            <a:r>
              <a:rPr lang="pt-BR" altLang="pt-BR" sz="2800" dirty="0" err="1">
                <a:solidFill>
                  <a:srgbClr val="333333"/>
                </a:solidFill>
              </a:rPr>
              <a:t>Zambrim</a:t>
            </a:r>
            <a:r>
              <a:rPr lang="pt-BR" altLang="pt-BR" sz="2800" dirty="0">
                <a:solidFill>
                  <a:srgbClr val="333333"/>
                </a:solidFill>
              </a:rPr>
              <a:t>   </a:t>
            </a:r>
            <a:r>
              <a:rPr lang="pt-BR" altLang="pt-BR" sz="2800" dirty="0">
                <a:solidFill>
                  <a:srgbClr val="0563C1"/>
                </a:solidFill>
                <a:hlinkClick r:id="rId2"/>
              </a:rPr>
              <a:t>dejanezambrim@sefaz2.mt.gov.br</a:t>
            </a:r>
            <a:endParaRPr lang="pt-BR" altLang="pt-BR" sz="2800" dirty="0"/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800" dirty="0" smtClean="0"/>
              <a:t>- Vagner De Bitencourt </a:t>
            </a:r>
            <a:r>
              <a:rPr lang="pt-BR" altLang="pt-BR" sz="2800" dirty="0"/>
              <a:t>Serra  </a:t>
            </a:r>
            <a:r>
              <a:rPr lang="pt-BR" altLang="pt-BR" sz="2800" dirty="0">
                <a:solidFill>
                  <a:srgbClr val="1155CC"/>
                </a:solidFill>
                <a:hlinkClick r:id="rId3"/>
              </a:rPr>
              <a:t>vagnerserra@sefaz2.mt.gov.br</a:t>
            </a:r>
            <a:endParaRPr lang="pt-BR" altLang="pt-BR" sz="2800" dirty="0"/>
          </a:p>
          <a:p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03634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99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explicativo em elipse 1"/>
          <p:cNvSpPr/>
          <p:nvPr/>
        </p:nvSpPr>
        <p:spPr>
          <a:xfrm>
            <a:off x="997527" y="822035"/>
            <a:ext cx="10317017" cy="5052291"/>
          </a:xfrm>
          <a:prstGeom prst="wedgeEllipseCallout">
            <a:avLst/>
          </a:prstGeom>
          <a:solidFill>
            <a:srgbClr val="143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dirty="0" smtClean="0"/>
              <a:t>Muito obrigado!!!</a:t>
            </a:r>
          </a:p>
          <a:p>
            <a:pPr algn="ctr"/>
            <a:endParaRPr lang="pt-BR" sz="3200" dirty="0" smtClean="0"/>
          </a:p>
          <a:p>
            <a:pPr algn="ctr"/>
            <a:r>
              <a:rPr lang="pt-BR" dirty="0" smtClean="0"/>
              <a:t>Coordenadoria de Estudos da Receita e Despesa – CEOR</a:t>
            </a:r>
          </a:p>
          <a:p>
            <a:pPr algn="ctr"/>
            <a:r>
              <a:rPr lang="pt-BR" dirty="0" smtClean="0"/>
              <a:t>Superintendência do Orçamento Estadual – SUOE</a:t>
            </a:r>
          </a:p>
          <a:p>
            <a:pPr algn="ctr"/>
            <a:r>
              <a:rPr lang="pt-BR" dirty="0" smtClean="0"/>
              <a:t>Secretaria Adjunta do Orçamento Estadual - SAOR</a:t>
            </a:r>
          </a:p>
          <a:p>
            <a:pPr algn="ctr"/>
            <a:endParaRPr lang="pt-BR" dirty="0"/>
          </a:p>
          <a:p>
            <a:pPr algn="ctr"/>
            <a:r>
              <a:rPr lang="pt-BR" dirty="0" smtClean="0"/>
              <a:t>3617-2728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111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061"/>
            <a:ext cx="12194273" cy="685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85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8"/>
            <a:ext cx="12192000" cy="685544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83060" y="602327"/>
            <a:ext cx="11324386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043194"/>
                </a:solidFill>
              </a:rPr>
              <a:t>Princípios Orçamentários:</a:t>
            </a: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Unidade/Totalidade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Universalidade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Anualidade/Periodicidade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Exclusividade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Orçamento Bruto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Equilíbrio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Legalidade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Publicidade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Transparência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43194"/>
                </a:solidFill>
              </a:rPr>
              <a:t>Não Vinculação da Receita de Impostos</a:t>
            </a:r>
          </a:p>
          <a:p>
            <a:endParaRPr lang="pt-BR" sz="4800" dirty="0">
              <a:solidFill>
                <a:srgbClr val="043194"/>
              </a:solidFill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endParaRPr lang="pt-BR" sz="3200" dirty="0">
              <a:solidFill>
                <a:srgbClr val="0431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44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37592" y="520372"/>
            <a:ext cx="111425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111F87"/>
                </a:solidFill>
              </a:rPr>
              <a:t>Princípio</a:t>
            </a:r>
            <a:r>
              <a:rPr lang="pt-BR" sz="4000" u="sng" dirty="0" smtClean="0">
                <a:solidFill>
                  <a:srgbClr val="111F87"/>
                </a:solidFill>
              </a:rPr>
              <a:t> </a:t>
            </a:r>
            <a:r>
              <a:rPr lang="pt-BR" sz="4000" b="1" u="sng" dirty="0" smtClean="0">
                <a:solidFill>
                  <a:srgbClr val="111F87"/>
                </a:solidFill>
              </a:rPr>
              <a:t>Orçamentário da Unidade/Totalidade:</a:t>
            </a:r>
          </a:p>
          <a:p>
            <a:endParaRPr lang="pt-BR" sz="4800" dirty="0" smtClean="0">
              <a:solidFill>
                <a:srgbClr val="043194"/>
              </a:solidFill>
            </a:endParaRPr>
          </a:p>
          <a:p>
            <a:endParaRPr lang="pt-BR" sz="4800" dirty="0">
              <a:solidFill>
                <a:srgbClr val="043194"/>
              </a:solidFill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endParaRPr lang="pt-BR" sz="2800" dirty="0" smtClean="0">
              <a:solidFill>
                <a:srgbClr val="043194"/>
              </a:solidFill>
            </a:endParaRPr>
          </a:p>
          <a:p>
            <a:endParaRPr lang="pt-BR" sz="2800" dirty="0">
              <a:solidFill>
                <a:srgbClr val="043194"/>
              </a:solidFill>
            </a:endParaRPr>
          </a:p>
          <a:p>
            <a:endParaRPr lang="pt-BR" sz="2800" dirty="0" smtClean="0">
              <a:solidFill>
                <a:srgbClr val="043194"/>
              </a:solidFill>
            </a:endParaRPr>
          </a:p>
          <a:p>
            <a:r>
              <a:rPr lang="pt-BR" sz="2800" dirty="0" smtClean="0">
                <a:solidFill>
                  <a:srgbClr val="043194"/>
                </a:solidFill>
              </a:rPr>
              <a:t>Visa evitar múltiplos orçamentos dentro da mesma pessoa política.</a:t>
            </a:r>
          </a:p>
          <a:p>
            <a:r>
              <a:rPr lang="pt-BR" sz="2800" dirty="0">
                <a:solidFill>
                  <a:srgbClr val="043194"/>
                </a:solidFill>
              </a:rPr>
              <a:t>T</a:t>
            </a:r>
            <a:r>
              <a:rPr lang="pt-BR" sz="2800" dirty="0" smtClean="0">
                <a:solidFill>
                  <a:srgbClr val="043194"/>
                </a:solidFill>
              </a:rPr>
              <a:t>odas as receitas previstas e despesas fixadas, em cada exercício financeiro, devem integrar um único documento legal dentro de cada nível federativo: LOA</a:t>
            </a:r>
            <a:endParaRPr lang="pt-BR" sz="2800" dirty="0">
              <a:solidFill>
                <a:srgbClr val="043194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24715" y="1183959"/>
            <a:ext cx="111425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10781"/>
                </a:solidFill>
                <a:latin typeface="Calibri" pitchFamily="34" charset="0"/>
              </a:rPr>
              <a:t>Lei 4.320/64, Art. 2°:</a:t>
            </a:r>
          </a:p>
          <a:p>
            <a:r>
              <a:rPr lang="pt-BR" sz="2400" dirty="0" smtClean="0">
                <a:latin typeface="Calibri" pitchFamily="34" charset="0"/>
              </a:rPr>
              <a:t>A Lei do Orçamento conterá a discriminação da receita e despesa de forma a evidenciar a política econômica financeira e o programa de trabalho do Governo, obedecidos os princípios de unidade, universalidade e anualidade.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24715" y="2791158"/>
            <a:ext cx="111725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010781"/>
                </a:solidFill>
                <a:latin typeface="Calibri" pitchFamily="34" charset="0"/>
              </a:rPr>
              <a:t>Constituição</a:t>
            </a:r>
            <a:r>
              <a:rPr lang="pt-B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pt-BR" sz="2400" b="1" dirty="0">
                <a:solidFill>
                  <a:srgbClr val="010781"/>
                </a:solidFill>
                <a:latin typeface="Calibri" pitchFamily="34" charset="0"/>
              </a:rPr>
              <a:t>Federal, art. 165 § 5º</a:t>
            </a:r>
            <a:r>
              <a:rPr lang="pt-B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</a:p>
          <a:p>
            <a:r>
              <a:rPr lang="pt-BR" sz="2400" dirty="0" smtClean="0">
                <a:latin typeface="Calibri" pitchFamily="34" charset="0"/>
              </a:rPr>
              <a:t>A lei orçamentária anual compreenderá: </a:t>
            </a:r>
          </a:p>
          <a:p>
            <a:r>
              <a:rPr lang="pt-BR" sz="2400" dirty="0" smtClean="0">
                <a:latin typeface="Calibri" pitchFamily="34" charset="0"/>
              </a:rPr>
              <a:t>I – o orçamento fiscal</a:t>
            </a:r>
          </a:p>
          <a:p>
            <a:r>
              <a:rPr lang="pt-BR" sz="2400" dirty="0" smtClean="0">
                <a:latin typeface="Calibri" pitchFamily="34" charset="0"/>
              </a:rPr>
              <a:t>II – o orçamento de investimento das empresas</a:t>
            </a:r>
          </a:p>
          <a:p>
            <a:r>
              <a:rPr lang="pt-BR" sz="2400" dirty="0" smtClean="0">
                <a:latin typeface="Calibri" pitchFamily="34" charset="0"/>
              </a:rPr>
              <a:t>III – o orçamento da seguridade social</a:t>
            </a:r>
            <a:endParaRPr lang="pt-BR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939" y="1352062"/>
            <a:ext cx="10515600" cy="4329724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Obedece o princípio da centralização (facilita o controle)</a:t>
            </a:r>
          </a:p>
          <a:p>
            <a:r>
              <a:rPr lang="pt-BR" dirty="0" smtClean="0"/>
              <a:t>Na década de 80 o orçamento monetário e das estatais não entrava na peça orçamentária</a:t>
            </a:r>
          </a:p>
          <a:p>
            <a:r>
              <a:rPr lang="pt-BR" dirty="0" smtClean="0"/>
              <a:t>Tornam o controle parlamentar mais eficaz;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O Orçamento </a:t>
            </a:r>
            <a:r>
              <a:rPr lang="pt-BR" b="1" dirty="0" smtClean="0"/>
              <a:t>Fiscal</a:t>
            </a:r>
            <a:r>
              <a:rPr lang="pt-BR" dirty="0" smtClean="0"/>
              <a:t> (F)</a:t>
            </a:r>
          </a:p>
          <a:p>
            <a:pPr marL="0" indent="0">
              <a:buNone/>
            </a:pPr>
            <a:r>
              <a:rPr lang="pt-BR" dirty="0" smtClean="0"/>
              <a:t>   O Orçamento </a:t>
            </a:r>
            <a:r>
              <a:rPr lang="pt-BR" b="1" dirty="0" smtClean="0"/>
              <a:t>Seguridade Social</a:t>
            </a:r>
            <a:r>
              <a:rPr lang="pt-BR" dirty="0" smtClean="0"/>
              <a:t> (S)         Consolidados 1 documento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O Orçamento </a:t>
            </a:r>
            <a:r>
              <a:rPr lang="pt-BR" b="1" dirty="0" smtClean="0"/>
              <a:t>de Investimentos</a:t>
            </a:r>
            <a:r>
              <a:rPr lang="pt-BR" dirty="0" smtClean="0"/>
              <a:t> (I) </a:t>
            </a:r>
            <a:r>
              <a:rPr lang="pt-BR" dirty="0"/>
              <a:t>	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Pela totalidade é possível a existência de orçamentos variados</a:t>
            </a:r>
            <a:endParaRPr lang="pt-BR" dirty="0"/>
          </a:p>
        </p:txBody>
      </p:sp>
      <p:sp>
        <p:nvSpPr>
          <p:cNvPr id="4" name="Chave direita 3"/>
          <p:cNvSpPr/>
          <p:nvPr/>
        </p:nvSpPr>
        <p:spPr>
          <a:xfrm>
            <a:off x="5799014" y="3376248"/>
            <a:ext cx="328247" cy="1367692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0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8"/>
            <a:ext cx="12192000" cy="685544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97495" y="594512"/>
            <a:ext cx="1115904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043194"/>
                </a:solidFill>
              </a:rPr>
              <a:t>Princípio Orçamentário da Universalidade:</a:t>
            </a:r>
          </a:p>
          <a:p>
            <a:endParaRPr lang="pt-BR" sz="4800" dirty="0" smtClean="0">
              <a:solidFill>
                <a:srgbClr val="043194"/>
              </a:solidFill>
            </a:endParaRPr>
          </a:p>
          <a:p>
            <a:endParaRPr lang="pt-BR" sz="4800" dirty="0">
              <a:solidFill>
                <a:srgbClr val="043194"/>
              </a:solidFill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r>
              <a:rPr lang="pt-BR" sz="2400" b="1" dirty="0" smtClean="0"/>
              <a:t>Existe alguma receita que não entra no orçamento?</a:t>
            </a:r>
          </a:p>
          <a:p>
            <a:r>
              <a:rPr lang="pt-BR" sz="2400" dirty="0" smtClean="0"/>
              <a:t>Dação em pagamento (para pagamento de dívida)?</a:t>
            </a:r>
          </a:p>
          <a:p>
            <a:r>
              <a:rPr lang="pt-BR" sz="2400" dirty="0" smtClean="0"/>
              <a:t>Depósito judicial?</a:t>
            </a:r>
          </a:p>
          <a:p>
            <a:endParaRPr lang="pt-BR" sz="1400" dirty="0">
              <a:solidFill>
                <a:srgbClr val="043194"/>
              </a:solidFill>
            </a:endParaRPr>
          </a:p>
          <a:p>
            <a:r>
              <a:rPr lang="pt-BR" sz="2800" dirty="0" smtClean="0">
                <a:solidFill>
                  <a:srgbClr val="043194"/>
                </a:solidFill>
              </a:rPr>
              <a:t>Guarda uma relação com o princípio do Orçamento Bruto:</a:t>
            </a:r>
          </a:p>
          <a:p>
            <a:endParaRPr lang="pt-BR" sz="2800" dirty="0" smtClean="0">
              <a:solidFill>
                <a:srgbClr val="043194"/>
              </a:solidFill>
            </a:endParaRPr>
          </a:p>
          <a:p>
            <a:endParaRPr lang="pt-BR" sz="2800" dirty="0">
              <a:solidFill>
                <a:srgbClr val="043194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97494" y="1338990"/>
            <a:ext cx="108048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b="1" dirty="0" smtClean="0">
              <a:solidFill>
                <a:srgbClr val="010781"/>
              </a:solidFill>
              <a:latin typeface="Calibri" pitchFamily="34" charset="0"/>
            </a:endParaRPr>
          </a:p>
          <a:p>
            <a:pPr algn="just"/>
            <a:r>
              <a:rPr lang="pt-BR" sz="2000" b="1" dirty="0" smtClean="0">
                <a:solidFill>
                  <a:srgbClr val="010781"/>
                </a:solidFill>
                <a:latin typeface="Calibri" pitchFamily="34" charset="0"/>
              </a:rPr>
              <a:t>Lei 4.320/64 :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Art. 3º A Lei de Orçamentos compreenderá </a:t>
            </a:r>
            <a:r>
              <a:rPr lang="pt-BR" sz="2000" b="1" dirty="0" smtClean="0">
                <a:solidFill>
                  <a:srgbClr val="FF0000"/>
                </a:solidFill>
                <a:latin typeface="Calibri" pitchFamily="34" charset="0"/>
              </a:rPr>
              <a:t>todas as receitas</a:t>
            </a:r>
            <a:r>
              <a:rPr lang="pt-BR" sz="2000" dirty="0" smtClean="0">
                <a:latin typeface="Calibri" pitchFamily="34" charset="0"/>
              </a:rPr>
              <a:t>, ....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       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Art. 4º A Lei de Orçamento compreenderá </a:t>
            </a:r>
            <a:r>
              <a:rPr lang="pt-BR" sz="2000" b="1" dirty="0" smtClean="0">
                <a:solidFill>
                  <a:srgbClr val="FF0000"/>
                </a:solidFill>
                <a:latin typeface="Calibri" pitchFamily="34" charset="0"/>
              </a:rPr>
              <a:t>todas as despesas </a:t>
            </a:r>
            <a:r>
              <a:rPr lang="pt-BR" sz="2000" b="1" dirty="0" smtClean="0">
                <a:latin typeface="Calibri" pitchFamily="34" charset="0"/>
              </a:rPr>
              <a:t>....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97494" y="4957876"/>
            <a:ext cx="106897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111F87"/>
                </a:solidFill>
                <a:latin typeface="Calibri" pitchFamily="34" charset="0"/>
              </a:rPr>
              <a:t>Lei 4.320/64: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Art. 6º </a:t>
            </a:r>
            <a:r>
              <a:rPr lang="pt-BR" sz="2000" b="1" dirty="0" smtClean="0">
                <a:latin typeface="Calibri" pitchFamily="34" charset="0"/>
              </a:rPr>
              <a:t>Todas as receitas e despesas</a:t>
            </a:r>
            <a:r>
              <a:rPr lang="pt-BR" sz="2000" dirty="0" smtClean="0">
                <a:latin typeface="Calibri" pitchFamily="34" charset="0"/>
              </a:rPr>
              <a:t> constarão da Lei de Orçamento pelos seus totais, vedadas quaisquer deduções.</a:t>
            </a:r>
            <a:endParaRPr lang="pt-BR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89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32730"/>
              </p:ext>
            </p:extLst>
          </p:nvPr>
        </p:nvGraphicFramePr>
        <p:xfrm>
          <a:off x="2399323" y="517778"/>
          <a:ext cx="7158892" cy="5898651"/>
        </p:xfrm>
        <a:graphic>
          <a:graphicData uri="http://schemas.openxmlformats.org/drawingml/2006/table">
            <a:tbl>
              <a:tblPr/>
              <a:tblGrid>
                <a:gridCol w="4961280"/>
                <a:gridCol w="2197612"/>
              </a:tblGrid>
              <a:tr h="1787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RESUMO GERAL DA RECEITA - TESOURO E OUTRAS FONTES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2019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87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- Receitas Correntes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16.628.480.054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 Tributária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16.859.038.539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ICMS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14.374.090.023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IPVA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835.788.939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Demais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1.649.159.576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 Contribuições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2.203.895.167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 Patrimonial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125.602.378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 Agropecuária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119.381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 Industrial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5.615.860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 Serviços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672.243.214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 Transferências Correntes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5.084.303.630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Fundo Participação dos Estados - FPE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2.205.307.818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Imposto sobre Produtos Industrializados - IPI -Exportação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85.484.897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Transferência Financeira do ICMS - Lei Kandir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28.385.224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Salário Educação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93.362.099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Transferência do Sistema Único de Saúde - SUS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410.524.300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Transferência FUNDEB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1.637.112.507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Outras transferencias da União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400.742.419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Demais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223.384.366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 Outras Receitas Correntes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788.517.459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 Conta Retificadora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-9.110.855.573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(-) Deduções da Receita Corrente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-9.110.855.573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 - Receitas de Capital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746.375.683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 Operações de Crédito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654.911.386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 Alienação de Bens 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7.180.110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 Amortização de Empréstimos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 Transferência de Capital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84.284.187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 Outras Receitas de Capital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 -  Receita </a:t>
                      </a: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Intra-orçamentária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Corrente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1.845.759.452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 Receita Intra-orçamentária Corrente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1.845.759.452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 - Receita Total  (R$ 1,00)</a:t>
                      </a:r>
                    </a:p>
                  </a:txBody>
                  <a:tcPr marL="6645" marR="6645" marT="66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19.220.615.189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have esquerda 4"/>
          <p:cNvSpPr/>
          <p:nvPr/>
        </p:nvSpPr>
        <p:spPr>
          <a:xfrm>
            <a:off x="2157046" y="4486031"/>
            <a:ext cx="164123" cy="289169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1281723" y="4486031"/>
            <a:ext cx="656492" cy="3595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12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8"/>
            <a:ext cx="12192000" cy="685544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97495" y="594512"/>
            <a:ext cx="11159046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043194"/>
                </a:solidFill>
              </a:rPr>
              <a:t>Princípio Orçamentário da Anualidade:</a:t>
            </a:r>
          </a:p>
          <a:p>
            <a:endParaRPr lang="pt-BR" sz="4800" dirty="0" smtClean="0">
              <a:solidFill>
                <a:srgbClr val="043194"/>
              </a:solidFill>
            </a:endParaRPr>
          </a:p>
          <a:p>
            <a:endParaRPr lang="pt-BR" sz="4800" dirty="0">
              <a:solidFill>
                <a:srgbClr val="043194"/>
              </a:solidFill>
            </a:endParaRPr>
          </a:p>
          <a:p>
            <a:endParaRPr lang="pt-BR" sz="4000" b="1" u="sng" dirty="0" smtClean="0">
              <a:solidFill>
                <a:srgbClr val="043194"/>
              </a:solidFill>
            </a:endParaRPr>
          </a:p>
          <a:p>
            <a:endParaRPr lang="pt-BR" sz="2400" b="1" dirty="0" smtClean="0">
              <a:solidFill>
                <a:srgbClr val="010781"/>
              </a:solidFill>
              <a:latin typeface="Calibri" pitchFamily="34" charset="0"/>
            </a:endParaRPr>
          </a:p>
          <a:p>
            <a:r>
              <a:rPr lang="pt-BR" sz="2400" b="1" dirty="0" smtClean="0">
                <a:latin typeface="Calibri" pitchFamily="34" charset="0"/>
              </a:rPr>
              <a:t>Fortalece a prerrogativa de controle prévio pelo Legislativo, obrigando o poder executivo a solicitar anualmente autorização para arrecadar receitas e executar despesas</a:t>
            </a:r>
            <a:endParaRPr lang="pt-BR" sz="2400" b="1" dirty="0">
              <a:latin typeface="Calibri" pitchFamily="34" charset="0"/>
            </a:endParaRPr>
          </a:p>
          <a:p>
            <a:endParaRPr lang="pt-BR" sz="4000" b="1" u="sng" dirty="0" smtClean="0">
              <a:solidFill>
                <a:srgbClr val="043194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010781"/>
                </a:solidFill>
                <a:latin typeface="Calibri" pitchFamily="34" charset="0"/>
              </a:rPr>
              <a:t>Consequência deste princípio: </a:t>
            </a:r>
            <a:r>
              <a:rPr lang="pt-BR" sz="2000" dirty="0">
                <a:latin typeface="Calibri" pitchFamily="34" charset="0"/>
              </a:rPr>
              <a:t>Surgimento dos Restos a Pagar</a:t>
            </a:r>
          </a:p>
          <a:p>
            <a:pPr algn="just"/>
            <a:endParaRPr lang="pt-BR" sz="2000" b="1" dirty="0" smtClean="0">
              <a:solidFill>
                <a:srgbClr val="010781"/>
              </a:solidFill>
              <a:latin typeface="Calibri" pitchFamily="34" charset="0"/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endParaRPr lang="pt-BR" sz="3200" dirty="0" smtClean="0">
              <a:solidFill>
                <a:srgbClr val="043194"/>
              </a:solidFill>
            </a:endParaRPr>
          </a:p>
          <a:p>
            <a:endParaRPr lang="pt-BR" sz="2800" dirty="0">
              <a:solidFill>
                <a:srgbClr val="043194"/>
              </a:solidFill>
            </a:endParaRPr>
          </a:p>
          <a:p>
            <a:endParaRPr lang="pt-BR" sz="2800" dirty="0">
              <a:solidFill>
                <a:srgbClr val="043194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97494" y="1338990"/>
            <a:ext cx="108048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010781"/>
                </a:solidFill>
                <a:latin typeface="Calibri" pitchFamily="34" charset="0"/>
              </a:rPr>
              <a:t>Lei 4.320/64 :</a:t>
            </a:r>
          </a:p>
          <a:p>
            <a:pPr algn="just"/>
            <a:r>
              <a:rPr lang="pt-BR" sz="2000" b="1" dirty="0">
                <a:latin typeface="Calibri" pitchFamily="34" charset="0"/>
              </a:rPr>
              <a:t>Art. 34. </a:t>
            </a:r>
            <a:r>
              <a:rPr lang="pt-BR" sz="2000" dirty="0">
                <a:latin typeface="Calibri" pitchFamily="34" charset="0"/>
              </a:rPr>
              <a:t>O exercício financeiro coincidirá com o ano civil</a:t>
            </a:r>
            <a:r>
              <a:rPr lang="pt-BR" sz="2000" dirty="0" smtClean="0">
                <a:latin typeface="Calibri" pitchFamily="34" charset="0"/>
              </a:rPr>
              <a:t>.</a:t>
            </a:r>
          </a:p>
          <a:p>
            <a:pPr algn="just"/>
            <a:endParaRPr lang="pt-BR" sz="2000" dirty="0" smtClean="0">
              <a:latin typeface="Calibri" pitchFamily="34" charset="0"/>
            </a:endParaRPr>
          </a:p>
          <a:p>
            <a:pPr algn="just"/>
            <a:r>
              <a:rPr lang="pt-BR" sz="2000" b="1" dirty="0" smtClean="0">
                <a:latin typeface="Calibri" pitchFamily="34" charset="0"/>
              </a:rPr>
              <a:t>Art. 35</a:t>
            </a:r>
            <a:r>
              <a:rPr lang="pt-BR" sz="2000" dirty="0" smtClean="0">
                <a:latin typeface="Calibri" pitchFamily="34" charset="0"/>
              </a:rPr>
              <a:t>. Pertencem  ao exercício financeiro: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....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II – as despesas nele legalmente empenhadas;</a:t>
            </a:r>
            <a:endParaRPr lang="pt-BR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4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5090"/>
          </a:xfrm>
        </p:spPr>
        <p:txBody>
          <a:bodyPr/>
          <a:lstStyle/>
          <a:p>
            <a:r>
              <a:rPr lang="pt-BR" b="1" u="sng" dirty="0">
                <a:solidFill>
                  <a:srgbClr val="043194"/>
                </a:solidFill>
              </a:rPr>
              <a:t>Princípio Orçamentário da Exclusividade</a:t>
            </a:r>
            <a:r>
              <a:rPr lang="pt-BR" b="1" u="sng" dirty="0" smtClean="0">
                <a:solidFill>
                  <a:srgbClr val="043194"/>
                </a:solidFill>
              </a:rPr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09969"/>
            <a:ext cx="10515600" cy="4566994"/>
          </a:xfrm>
        </p:spPr>
        <p:txBody>
          <a:bodyPr/>
          <a:lstStyle/>
          <a:p>
            <a:pPr marL="0" indent="0" algn="just">
              <a:buNone/>
            </a:pPr>
            <a:r>
              <a:rPr lang="pt-BR" sz="2000" b="1" dirty="0">
                <a:solidFill>
                  <a:srgbClr val="010781"/>
                </a:solidFill>
                <a:latin typeface="Calibri" pitchFamily="34" charset="0"/>
              </a:rPr>
              <a:t>Constituição Federal, Art.165:</a:t>
            </a:r>
          </a:p>
          <a:p>
            <a:pPr marL="0" indent="0" algn="just">
              <a:buNone/>
            </a:pPr>
            <a:r>
              <a:rPr lang="pt-BR" sz="2000" b="1" dirty="0">
                <a:solidFill>
                  <a:srgbClr val="010781"/>
                </a:solidFill>
                <a:latin typeface="Calibri" pitchFamily="34" charset="0"/>
              </a:rPr>
              <a:t>Art. 165, § 8º</a:t>
            </a:r>
          </a:p>
          <a:p>
            <a:pPr marL="0" indent="0" algn="just">
              <a:buNone/>
            </a:pPr>
            <a:r>
              <a:rPr lang="pt-BR" sz="2000" dirty="0">
                <a:latin typeface="Calibri" pitchFamily="34" charset="0"/>
              </a:rPr>
              <a:t>§ 8º - A lei orçamentária anual </a:t>
            </a:r>
            <a:r>
              <a:rPr lang="pt-BR" sz="2000" b="1" dirty="0">
                <a:solidFill>
                  <a:srgbClr val="FF0000"/>
                </a:solidFill>
                <a:latin typeface="Calibri" pitchFamily="34" charset="0"/>
              </a:rPr>
              <a:t>não conterá dispositivo estranho à previsão da receita e à fixação da despesa</a:t>
            </a:r>
            <a:r>
              <a:rPr lang="pt-BR" sz="2000" dirty="0">
                <a:latin typeface="Calibri" pitchFamily="34" charset="0"/>
              </a:rPr>
              <a:t>, não se incluindo na proibição a autorização para abertura de </a:t>
            </a:r>
            <a:r>
              <a:rPr lang="pt-BR" sz="2000" b="1" dirty="0">
                <a:solidFill>
                  <a:srgbClr val="FF0000"/>
                </a:solidFill>
                <a:latin typeface="Calibri" pitchFamily="34" charset="0"/>
              </a:rPr>
              <a:t>créditos suplementares e contratação de operações de crédito</a:t>
            </a:r>
            <a:r>
              <a:rPr lang="pt-BR" sz="2000" dirty="0">
                <a:latin typeface="Calibri" pitchFamily="34" charset="0"/>
              </a:rPr>
              <a:t>, ainda que por antecipação de receita, nos termos da lei</a:t>
            </a:r>
            <a:r>
              <a:rPr lang="pt-BR" sz="2000" dirty="0" smtClean="0">
                <a:latin typeface="Calibri" pitchFamily="34" charset="0"/>
              </a:rPr>
              <a:t>.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pt-BR" dirty="0" smtClean="0"/>
              <a:t>Busca evitar que a LOA seja usada como meio de aprovação de matéria não relacionada com questão financeira – a LOA é tratada, no processo legislativo, com maior celeridade.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804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F6DA4644307DA4D948B5EF5C5790250" ma:contentTypeVersion="1" ma:contentTypeDescription="Crie um novo documento." ma:contentTypeScope="" ma:versionID="1b2cc1198454a49126272200bc15272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a0538c7b1f40a7acdc429e1527b134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gendamento de Data de Término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5AA705-80E0-4DCC-8E3C-760F72E590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BCF126-185A-4FC1-91DF-2B7878E1A64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A2D2A32-EC31-43C6-B489-35D4DEB0EA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5904</TotalTime>
  <Words>1957</Words>
  <Application>Microsoft Office PowerPoint</Application>
  <PresentationFormat>Widescreen</PresentationFormat>
  <Paragraphs>502</Paragraphs>
  <Slides>27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Verdana</vt:lpstr>
      <vt:lpstr>Wingdings</vt:lpstr>
      <vt:lpstr>Tema do Office</vt:lpstr>
      <vt:lpstr>Office Theme</vt:lpstr>
      <vt:lpstr>1_Office Theme</vt:lpstr>
      <vt:lpstr>Foto do Photo Editor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Princípio Orçamentário da Exclusividade:</vt:lpstr>
      <vt:lpstr>Apresentação do PowerPoint</vt:lpstr>
      <vt:lpstr>Regra de Ouro: “O montante da operações de crédito não pode exceder o montante das despesas de capital”.</vt:lpstr>
      <vt:lpstr>Apresentação do PowerPoint</vt:lpstr>
      <vt:lpstr>Espécies de Alterações nos Componentes Patrimoniais:</vt:lpstr>
      <vt:lpstr>Apresentação do PowerPoint</vt:lpstr>
      <vt:lpstr>Princípio da Publicidade:</vt:lpstr>
      <vt:lpstr>Princípio da Não-Afetação de Receitas de Impostos:</vt:lpstr>
      <vt:lpstr>Apresentação do PowerPoint</vt:lpstr>
      <vt:lpstr>Apresentação do PowerPoint</vt:lpstr>
      <vt:lpstr>Apresentação do PowerPoint</vt:lpstr>
      <vt:lpstr>Modalidade de Ingresso:</vt:lpstr>
      <vt:lpstr>Apresentação do PowerPoint</vt:lpstr>
      <vt:lpstr>Apresentação do PowerPoint</vt:lpstr>
      <vt:lpstr>Apresentação do PowerPoint</vt:lpstr>
      <vt:lpstr>Apresentação do PowerPoint</vt:lpstr>
      <vt:lpstr>Capacitação Permanente Online:</vt:lpstr>
      <vt:lpstr>Apresentação do PowerPoint</vt:lpstr>
      <vt:lpstr>Apresentação do PowerPoint</vt:lpstr>
    </vt:vector>
  </TitlesOfParts>
  <Company>SefazMT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Flavio Henrique Graca da Costa</dc:creator>
  <cp:lastModifiedBy>Julia Rezende Siqueira</cp:lastModifiedBy>
  <cp:revision>195</cp:revision>
  <dcterms:created xsi:type="dcterms:W3CDTF">2019-04-03T13:26:47Z</dcterms:created>
  <dcterms:modified xsi:type="dcterms:W3CDTF">2023-01-12T20:04:43Z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0x0101009F6DA4644307DA4D948B5EF5C5790250</vt:lpwstr>
  </property>
</Properties>
</file>