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9" r:id="rId5"/>
    <p:sldId id="288" r:id="rId6"/>
    <p:sldId id="291" r:id="rId7"/>
    <p:sldId id="277" r:id="rId8"/>
    <p:sldId id="258" r:id="rId9"/>
    <p:sldId id="279" r:id="rId10"/>
    <p:sldId id="280" r:id="rId11"/>
    <p:sldId id="281" r:id="rId12"/>
    <p:sldId id="282" r:id="rId13"/>
    <p:sldId id="283" r:id="rId14"/>
    <p:sldId id="292" r:id="rId15"/>
    <p:sldId id="287" r:id="rId16"/>
    <p:sldId id="284" r:id="rId17"/>
    <p:sldId id="293" r:id="rId18"/>
    <p:sldId id="294" r:id="rId19"/>
    <p:sldId id="285" r:id="rId20"/>
    <p:sldId id="295" r:id="rId21"/>
    <p:sldId id="264" r:id="rId22"/>
    <p:sldId id="267" r:id="rId23"/>
    <p:sldId id="296" r:id="rId24"/>
    <p:sldId id="268" r:id="rId25"/>
    <p:sldId id="269" r:id="rId26"/>
    <p:sldId id="297" r:id="rId27"/>
    <p:sldId id="298" r:id="rId28"/>
    <p:sldId id="299" r:id="rId29"/>
    <p:sldId id="290" r:id="rId3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luce Barcelos Franco" initials="DBF" lastIdx="1" clrIdx="0">
    <p:extLst>
      <p:ext uri="{19B8F6BF-5375-455C-9EA6-DF929625EA0E}">
        <p15:presenceInfo xmlns:p15="http://schemas.microsoft.com/office/powerpoint/2012/main" userId="S-1-5-21-237063947-75284730-2298781179-369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784"/>
    <a:srgbClr val="043194"/>
    <a:srgbClr val="111F87"/>
    <a:srgbClr val="0107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6-27T09:49:14.508" idx="1">
    <p:pos x="10" y="10"/>
    <p:text>No entanto, como realizar, por exemplo, a análise da meta física e da dotação programada, sem estabelecer uma relação com o produto a ser entregue? como analisar os recursos alocados para investimentos, sem a devida verificação da localização do gasto? Enfim, um bom estudo analítico da proposta orçamentária requer um olhar atento para todo o seu conteúdo, com ênfase nos itens que irão compor o PLOA.</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190028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1601854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372713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2484653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257461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C20B01F-5A2C-4BA5-ACE6-4AF4636CAA99}" type="datetimeFigureOut">
              <a:rPr lang="pt-BR" smtClean="0"/>
              <a:t>12/01/2023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548393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C20B01F-5A2C-4BA5-ACE6-4AF4636CAA99}" type="datetimeFigureOut">
              <a:rPr lang="pt-BR" smtClean="0"/>
              <a:t>12/01/2023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192156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C20B01F-5A2C-4BA5-ACE6-4AF4636CAA99}" type="datetimeFigureOut">
              <a:rPr lang="pt-BR" smtClean="0"/>
              <a:t>12/01/2023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90935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C20B01F-5A2C-4BA5-ACE6-4AF4636CAA99}" type="datetimeFigureOut">
              <a:rPr lang="pt-BR" smtClean="0"/>
              <a:t>12/01/2023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333294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C20B01F-5A2C-4BA5-ACE6-4AF4636CAA99}" type="datetimeFigureOut">
              <a:rPr lang="pt-BR" smtClean="0"/>
              <a:t>12/01/2023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698937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C20B01F-5A2C-4BA5-ACE6-4AF4636CAA99}" type="datetimeFigureOut">
              <a:rPr lang="pt-BR" smtClean="0"/>
              <a:t>12/01/2023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087A4CB-F519-47F8-97FC-1D764BD5BA18}" type="slidenum">
              <a:rPr lang="pt-BR" smtClean="0"/>
              <a:t>‹nº›</a:t>
            </a:fld>
            <a:endParaRPr lang="pt-BR"/>
          </a:p>
        </p:txBody>
      </p:sp>
    </p:spTree>
    <p:extLst>
      <p:ext uri="{BB962C8B-B14F-4D97-AF65-F5344CB8AC3E}">
        <p14:creationId xmlns:p14="http://schemas.microsoft.com/office/powerpoint/2010/main" val="333792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0B01F-5A2C-4BA5-ACE6-4AF4636CAA99}" type="datetimeFigureOut">
              <a:rPr lang="pt-BR" smtClean="0"/>
              <a:t>12/01/2023</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7A4CB-F519-47F8-97FC-1D764BD5BA18}" type="slidenum">
              <a:rPr lang="pt-BR" smtClean="0"/>
              <a:t>‹nº›</a:t>
            </a:fld>
            <a:endParaRPr lang="pt-BR"/>
          </a:p>
        </p:txBody>
      </p:sp>
    </p:spTree>
    <p:extLst>
      <p:ext uri="{BB962C8B-B14F-4D97-AF65-F5344CB8AC3E}">
        <p14:creationId xmlns:p14="http://schemas.microsoft.com/office/powerpoint/2010/main" val="1496422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278"/>
            <a:ext cx="12194273" cy="6856722"/>
          </a:xfrm>
          <a:prstGeom prst="rect">
            <a:avLst/>
          </a:prstGeom>
        </p:spPr>
      </p:pic>
      <p:sp>
        <p:nvSpPr>
          <p:cNvPr id="7" name="CaixaDeTexto 6"/>
          <p:cNvSpPr txBox="1"/>
          <p:nvPr/>
        </p:nvSpPr>
        <p:spPr>
          <a:xfrm>
            <a:off x="6520544" y="2391232"/>
            <a:ext cx="5177971" cy="1938992"/>
          </a:xfrm>
          <a:prstGeom prst="rect">
            <a:avLst/>
          </a:prstGeom>
          <a:noFill/>
        </p:spPr>
        <p:txBody>
          <a:bodyPr wrap="square" rtlCol="0">
            <a:spAutoFit/>
          </a:bodyPr>
          <a:lstStyle/>
          <a:p>
            <a:r>
              <a:rPr lang="pt-BR" sz="6000" dirty="0" smtClean="0">
                <a:solidFill>
                  <a:srgbClr val="043194"/>
                </a:solidFill>
              </a:rPr>
              <a:t>CAPACITAÇÃO PTA/LOA </a:t>
            </a:r>
            <a:endParaRPr lang="pt-BR" sz="6000" dirty="0">
              <a:solidFill>
                <a:srgbClr val="043194"/>
              </a:solidFill>
            </a:endParaRPr>
          </a:p>
        </p:txBody>
      </p:sp>
    </p:spTree>
    <p:extLst>
      <p:ext uri="{BB962C8B-B14F-4D97-AF65-F5344CB8AC3E}">
        <p14:creationId xmlns:p14="http://schemas.microsoft.com/office/powerpoint/2010/main" val="4052180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965100" y="282342"/>
            <a:ext cx="5567505" cy="2062103"/>
          </a:xfrm>
          <a:prstGeom prst="rect">
            <a:avLst/>
          </a:prstGeom>
          <a:noFill/>
        </p:spPr>
        <p:txBody>
          <a:bodyPr wrap="square" rtlCol="0">
            <a:spAutoFit/>
          </a:bodyPr>
          <a:lstStyle/>
          <a:p>
            <a:r>
              <a:rPr lang="pt-BR" sz="3200" b="1" dirty="0" smtClean="0">
                <a:solidFill>
                  <a:srgbClr val="143784"/>
                </a:solidFill>
                <a:latin typeface="Calibri-Bold"/>
              </a:rPr>
              <a:t>PROGRAMAÇÃO DAS DESPESAS DE PESSOAL ATIVO</a:t>
            </a:r>
            <a:r>
              <a:rPr lang="pt-BR" sz="3200" dirty="0" smtClean="0">
                <a:solidFill>
                  <a:srgbClr val="143784"/>
                </a:solidFill>
              </a:rPr>
              <a:t> </a:t>
            </a:r>
            <a:r>
              <a:rPr lang="pt-BR" sz="3200" dirty="0" smtClean="0"/>
              <a:t/>
            </a:r>
            <a:br>
              <a:rPr lang="pt-BR" sz="3200" dirty="0" smtClean="0"/>
            </a:br>
            <a:endParaRPr lang="pt-BR" sz="3200" b="1" dirty="0">
              <a:solidFill>
                <a:srgbClr val="043194"/>
              </a:solidFill>
            </a:endParaRPr>
          </a:p>
        </p:txBody>
      </p:sp>
      <p:sp>
        <p:nvSpPr>
          <p:cNvPr id="2" name="Retângulo 1"/>
          <p:cNvSpPr/>
          <p:nvPr/>
        </p:nvSpPr>
        <p:spPr>
          <a:xfrm>
            <a:off x="238052" y="2213376"/>
            <a:ext cx="10166338" cy="2585323"/>
          </a:xfrm>
          <a:prstGeom prst="rect">
            <a:avLst/>
          </a:prstGeom>
        </p:spPr>
        <p:txBody>
          <a:bodyPr wrap="square">
            <a:spAutoFit/>
          </a:bodyPr>
          <a:lstStyle/>
          <a:p>
            <a:endParaRPr lang="pt-BR" b="1" dirty="0" smtClean="0"/>
          </a:p>
          <a:p>
            <a:endParaRPr lang="pt-BR" dirty="0" smtClean="0"/>
          </a:p>
          <a:p>
            <a:pPr algn="just"/>
            <a:endParaRPr lang="pt-BR" dirty="0" smtClean="0"/>
          </a:p>
          <a:p>
            <a:pPr algn="just"/>
            <a:endParaRPr lang="pt-BR" dirty="0"/>
          </a:p>
          <a:p>
            <a:pPr algn="just"/>
            <a:endParaRPr lang="pt-BR" dirty="0" smtClean="0"/>
          </a:p>
          <a:p>
            <a:pPr algn="just"/>
            <a:endParaRPr lang="pt-BR" dirty="0"/>
          </a:p>
          <a:p>
            <a:pPr algn="just"/>
            <a:endParaRPr lang="pt-BR" dirty="0" smtClean="0"/>
          </a:p>
          <a:p>
            <a:pPr algn="just"/>
            <a:endParaRPr lang="pt-BR" dirty="0"/>
          </a:p>
          <a:p>
            <a:pPr algn="just"/>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val="927447420"/>
              </p:ext>
            </p:extLst>
          </p:nvPr>
        </p:nvGraphicFramePr>
        <p:xfrm>
          <a:off x="633470" y="1972845"/>
          <a:ext cx="9885405" cy="4964976"/>
        </p:xfrm>
        <a:graphic>
          <a:graphicData uri="http://schemas.openxmlformats.org/drawingml/2006/table">
            <a:tbl>
              <a:tblPr firstRow="1" firstCol="1" bandRow="1">
                <a:tableStyleId>{5C22544A-7EE6-4342-B048-85BDC9FD1C3A}</a:tableStyleId>
              </a:tblPr>
              <a:tblGrid>
                <a:gridCol w="1417752"/>
                <a:gridCol w="1540475"/>
                <a:gridCol w="1787611"/>
                <a:gridCol w="5139567"/>
              </a:tblGrid>
              <a:tr h="827496">
                <a:tc>
                  <a:txBody>
                    <a:bodyPr/>
                    <a:lstStyle/>
                    <a:p>
                      <a:pPr indent="-166370" algn="ctr">
                        <a:lnSpc>
                          <a:spcPct val="107000"/>
                        </a:lnSpc>
                        <a:spcAft>
                          <a:spcPts val="0"/>
                        </a:spcAft>
                      </a:pPr>
                      <a:r>
                        <a:rPr lang="pt-BR" sz="2400" dirty="0">
                          <a:effectLst/>
                        </a:rPr>
                        <a:t>Programa</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 algn="ctr">
                        <a:lnSpc>
                          <a:spcPct val="107000"/>
                        </a:lnSpc>
                        <a:spcAft>
                          <a:spcPts val="0"/>
                        </a:spcAft>
                      </a:pPr>
                      <a:r>
                        <a:rPr lang="pt-BR" sz="2400">
                          <a:effectLst/>
                        </a:rPr>
                        <a:t>Atividade</a:t>
                      </a:r>
                      <a:endParaRPr lang="pt-B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t-BR" sz="2400" dirty="0">
                          <a:effectLst/>
                        </a:rPr>
                        <a:t>Natureza da despesa</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0" algn="ctr">
                        <a:lnSpc>
                          <a:spcPct val="107000"/>
                        </a:lnSpc>
                        <a:spcAft>
                          <a:spcPts val="0"/>
                        </a:spcAft>
                      </a:pPr>
                      <a:r>
                        <a:rPr lang="pt-BR" sz="2400" dirty="0">
                          <a:effectLst/>
                        </a:rPr>
                        <a:t>Descrição</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137480">
                <a:tc>
                  <a:txBody>
                    <a:bodyPr/>
                    <a:lstStyle/>
                    <a:p>
                      <a:pPr algn="ctr">
                        <a:lnSpc>
                          <a:spcPct val="107000"/>
                        </a:lnSpc>
                        <a:spcAft>
                          <a:spcPts val="0"/>
                        </a:spcAft>
                      </a:pPr>
                      <a:r>
                        <a:rPr lang="pt-BR" sz="2400" dirty="0">
                          <a:solidFill>
                            <a:schemeClr val="tx1"/>
                          </a:solidFill>
                          <a:effectLst/>
                        </a:rPr>
                        <a:t>36</a:t>
                      </a:r>
                      <a:endPar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 algn="ctr">
                        <a:lnSpc>
                          <a:spcPct val="107000"/>
                        </a:lnSpc>
                        <a:spcAft>
                          <a:spcPts val="0"/>
                        </a:spcAft>
                      </a:pPr>
                      <a:r>
                        <a:rPr lang="pt-BR" sz="2400" dirty="0">
                          <a:effectLst/>
                        </a:rPr>
                        <a:t>2008</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3.1.90.11.00</a:t>
                      </a:r>
                    </a:p>
                    <a:p>
                      <a:pPr>
                        <a:lnSpc>
                          <a:spcPct val="107000"/>
                        </a:lnSpc>
                        <a:spcAft>
                          <a:spcPts val="0"/>
                        </a:spcAft>
                      </a:pPr>
                      <a:endParaRPr lang="pt-BR" sz="2400" dirty="0" smtClean="0">
                        <a:effectLst/>
                      </a:endParaRPr>
                    </a:p>
                    <a:p>
                      <a:pPr>
                        <a:lnSpc>
                          <a:spcPct val="107000"/>
                        </a:lnSpc>
                        <a:spcAft>
                          <a:spcPts val="0"/>
                        </a:spcAft>
                      </a:pPr>
                      <a:r>
                        <a:rPr lang="pt-BR" sz="2400" dirty="0" smtClean="0">
                          <a:effectLst/>
                        </a:rPr>
                        <a:t>3.1.90.12.00</a:t>
                      </a:r>
                      <a:endParaRPr lang="pt-BR" sz="2400" dirty="0">
                        <a:effectLst/>
                      </a:endParaRPr>
                    </a:p>
                    <a:p>
                      <a:pPr>
                        <a:lnSpc>
                          <a:spcPct val="107000"/>
                        </a:lnSpc>
                        <a:spcAft>
                          <a:spcPts val="0"/>
                        </a:spcAft>
                      </a:pPr>
                      <a:endParaRPr lang="pt-BR" sz="2400" dirty="0" smtClean="0">
                        <a:effectLst/>
                      </a:endParaRPr>
                    </a:p>
                    <a:p>
                      <a:pPr>
                        <a:lnSpc>
                          <a:spcPct val="107000"/>
                        </a:lnSpc>
                        <a:spcAft>
                          <a:spcPts val="0"/>
                        </a:spcAft>
                      </a:pPr>
                      <a:r>
                        <a:rPr lang="pt-BR" sz="2400" dirty="0" smtClean="0">
                          <a:effectLst/>
                        </a:rPr>
                        <a:t>3.1.90.13.00</a:t>
                      </a:r>
                      <a:endParaRPr lang="pt-BR" sz="2400" dirty="0">
                        <a:effectLst/>
                      </a:endParaRPr>
                    </a:p>
                    <a:p>
                      <a:pPr>
                        <a:lnSpc>
                          <a:spcPct val="107000"/>
                        </a:lnSpc>
                        <a:spcAft>
                          <a:spcPts val="0"/>
                        </a:spcAft>
                      </a:pPr>
                      <a:r>
                        <a:rPr lang="pt-BR" sz="2400" dirty="0" smtClean="0">
                          <a:solidFill>
                            <a:srgbClr val="FF0000"/>
                          </a:solidFill>
                          <a:effectLst/>
                        </a:rPr>
                        <a:t>3.1.91.13.00</a:t>
                      </a:r>
                    </a:p>
                    <a:p>
                      <a:pPr>
                        <a:lnSpc>
                          <a:spcPct val="107000"/>
                        </a:lnSpc>
                        <a:spcAft>
                          <a:spcPts val="0"/>
                        </a:spcAft>
                      </a:pPr>
                      <a:r>
                        <a:rPr lang="pt-BR" sz="2400" dirty="0" smtClean="0">
                          <a:effectLst/>
                        </a:rPr>
                        <a:t>3.1.90.16.00</a:t>
                      </a:r>
                      <a:endParaRPr lang="pt-BR" sz="2400" dirty="0">
                        <a:effectLst/>
                      </a:endParaRPr>
                    </a:p>
                    <a:p>
                      <a:pPr>
                        <a:lnSpc>
                          <a:spcPct val="107000"/>
                        </a:lnSpc>
                        <a:spcAft>
                          <a:spcPts val="0"/>
                        </a:spcAft>
                      </a:pPr>
                      <a:r>
                        <a:rPr lang="pt-BR" sz="2400" dirty="0">
                          <a:effectLst/>
                        </a:rPr>
                        <a:t>3.1.90.17.00</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pt-BR" sz="2400" dirty="0">
                          <a:effectLst/>
                        </a:rPr>
                        <a:t>Vencimentos e Vantagens Fixas – </a:t>
                      </a:r>
                      <a:r>
                        <a:rPr lang="pt-BR" sz="2400" dirty="0" smtClean="0">
                          <a:effectLst/>
                        </a:rPr>
                        <a:t>Pessoal </a:t>
                      </a:r>
                      <a:r>
                        <a:rPr lang="pt-BR" sz="2400" dirty="0">
                          <a:effectLst/>
                        </a:rPr>
                        <a:t>Civil</a:t>
                      </a:r>
                    </a:p>
                    <a:p>
                      <a:pPr>
                        <a:lnSpc>
                          <a:spcPct val="107000"/>
                        </a:lnSpc>
                        <a:spcAft>
                          <a:spcPts val="0"/>
                        </a:spcAft>
                      </a:pPr>
                      <a:r>
                        <a:rPr lang="pt-BR" sz="2400" dirty="0">
                          <a:effectLst/>
                        </a:rPr>
                        <a:t>Vencimentos e Vantagens Fixas – Pessoal Militar</a:t>
                      </a:r>
                    </a:p>
                    <a:p>
                      <a:pPr>
                        <a:lnSpc>
                          <a:spcPct val="107000"/>
                        </a:lnSpc>
                        <a:spcAft>
                          <a:spcPts val="0"/>
                        </a:spcAft>
                      </a:pPr>
                      <a:r>
                        <a:rPr lang="pt-BR" sz="2400" dirty="0">
                          <a:effectLst/>
                        </a:rPr>
                        <a:t>Obrigação Patronal (INSS)</a:t>
                      </a:r>
                    </a:p>
                    <a:p>
                      <a:pPr>
                        <a:lnSpc>
                          <a:spcPct val="107000"/>
                        </a:lnSpc>
                        <a:spcAft>
                          <a:spcPts val="0"/>
                        </a:spcAft>
                      </a:pPr>
                      <a:r>
                        <a:rPr lang="pt-BR" sz="2400" dirty="0">
                          <a:solidFill>
                            <a:srgbClr val="FF0000"/>
                          </a:solidFill>
                          <a:effectLst/>
                        </a:rPr>
                        <a:t>Obrigação Patronal (MTPREV</a:t>
                      </a:r>
                      <a:r>
                        <a:rPr lang="pt-BR" sz="2400" dirty="0" smtClean="0">
                          <a:solidFill>
                            <a:srgbClr val="FF0000"/>
                          </a:solidFill>
                          <a:effectLst/>
                        </a:rPr>
                        <a:t>)</a:t>
                      </a:r>
                    </a:p>
                    <a:p>
                      <a:pPr>
                        <a:lnSpc>
                          <a:spcPct val="107000"/>
                        </a:lnSpc>
                        <a:spcAft>
                          <a:spcPts val="0"/>
                        </a:spcAft>
                      </a:pPr>
                      <a:r>
                        <a:rPr lang="pt-BR" sz="2400" dirty="0" smtClean="0">
                          <a:effectLst/>
                        </a:rPr>
                        <a:t>Outras </a:t>
                      </a:r>
                      <a:r>
                        <a:rPr lang="pt-BR" sz="2400" dirty="0">
                          <a:effectLst/>
                        </a:rPr>
                        <a:t>Despesas Variáveis - Pessoal Civil</a:t>
                      </a:r>
                    </a:p>
                    <a:p>
                      <a:pPr>
                        <a:lnSpc>
                          <a:spcPct val="107000"/>
                        </a:lnSpc>
                        <a:spcAft>
                          <a:spcPts val="0"/>
                        </a:spcAft>
                      </a:pPr>
                      <a:r>
                        <a:rPr lang="pt-BR" sz="2400" dirty="0" smtClean="0">
                          <a:effectLst/>
                        </a:rPr>
                        <a:t>Outras </a:t>
                      </a:r>
                      <a:r>
                        <a:rPr lang="pt-BR" sz="2400" dirty="0">
                          <a:effectLst/>
                        </a:rPr>
                        <a:t>Despesas Variáveis – Pessoal Militar</a:t>
                      </a:r>
                      <a:endParaRPr lang="pt-B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80603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643824" y="562429"/>
            <a:ext cx="5567505" cy="2062103"/>
          </a:xfrm>
          <a:prstGeom prst="rect">
            <a:avLst/>
          </a:prstGeom>
          <a:noFill/>
        </p:spPr>
        <p:txBody>
          <a:bodyPr wrap="square" rtlCol="0">
            <a:spAutoFit/>
          </a:bodyPr>
          <a:lstStyle/>
          <a:p>
            <a:r>
              <a:rPr lang="pt-BR" sz="3200" b="1" dirty="0" smtClean="0">
                <a:solidFill>
                  <a:srgbClr val="143784"/>
                </a:solidFill>
                <a:latin typeface="Calibri-Bold"/>
              </a:rPr>
              <a:t>PROGRAMAÇÃO DAS DESPESAS DE PESSOAL ATIVO</a:t>
            </a:r>
            <a:r>
              <a:rPr lang="pt-BR" sz="3200" dirty="0" smtClean="0">
                <a:solidFill>
                  <a:srgbClr val="143784"/>
                </a:solidFill>
              </a:rPr>
              <a:t> </a:t>
            </a:r>
            <a:r>
              <a:rPr lang="pt-BR" sz="3200" dirty="0" smtClean="0"/>
              <a:t/>
            </a:r>
            <a:br>
              <a:rPr lang="pt-BR" sz="3200" dirty="0" smtClean="0"/>
            </a:br>
            <a:endParaRPr lang="pt-BR" sz="3200" b="1" dirty="0">
              <a:solidFill>
                <a:srgbClr val="043194"/>
              </a:solidFill>
            </a:endParaRPr>
          </a:p>
        </p:txBody>
      </p:sp>
      <p:sp>
        <p:nvSpPr>
          <p:cNvPr id="2" name="Retângulo 1"/>
          <p:cNvSpPr/>
          <p:nvPr/>
        </p:nvSpPr>
        <p:spPr>
          <a:xfrm>
            <a:off x="643824" y="2246706"/>
            <a:ext cx="10166338" cy="3108543"/>
          </a:xfrm>
          <a:prstGeom prst="rect">
            <a:avLst/>
          </a:prstGeom>
        </p:spPr>
        <p:txBody>
          <a:bodyPr wrap="square">
            <a:spAutoFit/>
          </a:bodyPr>
          <a:lstStyle/>
          <a:p>
            <a:pPr algn="just"/>
            <a:r>
              <a:rPr lang="pt-BR" sz="2800" dirty="0" smtClean="0"/>
              <a:t>As despesas </a:t>
            </a:r>
            <a:r>
              <a:rPr lang="pt-BR" sz="2800" dirty="0"/>
              <a:t>com Pessoal Ativo são identificadas no </a:t>
            </a:r>
            <a:r>
              <a:rPr lang="pt-BR" sz="2800" dirty="0">
                <a:solidFill>
                  <a:srgbClr val="FF0000"/>
                </a:solidFill>
              </a:rPr>
              <a:t>grupo de despesa 1 – Pessoal </a:t>
            </a:r>
            <a:r>
              <a:rPr lang="pt-BR" sz="2800" dirty="0" smtClean="0">
                <a:solidFill>
                  <a:srgbClr val="FF0000"/>
                </a:solidFill>
              </a:rPr>
              <a:t>e Encargos </a:t>
            </a:r>
            <a:r>
              <a:rPr lang="pt-BR" sz="2800" dirty="0">
                <a:solidFill>
                  <a:srgbClr val="FF0000"/>
                </a:solidFill>
              </a:rPr>
              <a:t>Sociais</a:t>
            </a:r>
            <a:r>
              <a:rPr lang="pt-BR" sz="2800" dirty="0"/>
              <a:t> e </a:t>
            </a:r>
            <a:r>
              <a:rPr lang="pt-BR" sz="2800" dirty="0" smtClean="0"/>
              <a:t>caracterizam-se como despesas de </a:t>
            </a:r>
            <a:r>
              <a:rPr lang="pt-BR" sz="2800" dirty="0" smtClean="0">
                <a:solidFill>
                  <a:srgbClr val="FF0000"/>
                </a:solidFill>
              </a:rPr>
              <a:t>caráter remuneratório </a:t>
            </a:r>
            <a:r>
              <a:rPr lang="pt-BR" sz="2800" dirty="0" smtClean="0"/>
              <a:t>tais como </a:t>
            </a:r>
            <a:r>
              <a:rPr lang="pt-BR" sz="2800" dirty="0"/>
              <a:t>vencimentos e </a:t>
            </a:r>
            <a:r>
              <a:rPr lang="pt-BR" sz="2800" dirty="0" smtClean="0"/>
              <a:t>vantagens </a:t>
            </a:r>
            <a:r>
              <a:rPr lang="pt-BR" sz="2800" dirty="0"/>
              <a:t>fixas e variáveis, subsídios, inclusive adicionais, gratificações</a:t>
            </a:r>
            <a:r>
              <a:rPr lang="pt-BR" sz="2800" dirty="0" smtClean="0"/>
              <a:t>, horas </a:t>
            </a:r>
            <a:r>
              <a:rPr lang="pt-BR" sz="2800" dirty="0"/>
              <a:t>extras e vantagens pessoais de qualquer natureza, bem como encargos sociais </a:t>
            </a:r>
            <a:r>
              <a:rPr lang="pt-BR" sz="2800" dirty="0" smtClean="0"/>
              <a:t>e contribuições </a:t>
            </a:r>
            <a:r>
              <a:rPr lang="pt-BR" sz="2800" dirty="0"/>
              <a:t>recolhidas pelo ente às entidades de </a:t>
            </a:r>
            <a:r>
              <a:rPr lang="pt-BR" sz="2800" dirty="0" smtClean="0"/>
              <a:t>previdência.</a:t>
            </a:r>
            <a:endParaRPr lang="pt-BR" sz="2800" dirty="0"/>
          </a:p>
        </p:txBody>
      </p:sp>
    </p:spTree>
    <p:extLst>
      <p:ext uri="{BB962C8B-B14F-4D97-AF65-F5344CB8AC3E}">
        <p14:creationId xmlns:p14="http://schemas.microsoft.com/office/powerpoint/2010/main" val="3420468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569684" y="562429"/>
            <a:ext cx="5567505" cy="1077218"/>
          </a:xfrm>
          <a:prstGeom prst="rect">
            <a:avLst/>
          </a:prstGeom>
          <a:noFill/>
        </p:spPr>
        <p:txBody>
          <a:bodyPr wrap="square" rtlCol="0">
            <a:spAutoFit/>
          </a:bodyPr>
          <a:lstStyle/>
          <a:p>
            <a:r>
              <a:rPr lang="pt-BR" sz="3200" dirty="0" smtClean="0"/>
              <a:t/>
            </a:r>
            <a:br>
              <a:rPr lang="pt-BR" sz="3200" dirty="0" smtClean="0"/>
            </a:br>
            <a:endParaRPr lang="pt-BR" sz="3200" b="1" dirty="0">
              <a:solidFill>
                <a:srgbClr val="043194"/>
              </a:solidFill>
            </a:endParaRPr>
          </a:p>
        </p:txBody>
      </p:sp>
      <p:sp>
        <p:nvSpPr>
          <p:cNvPr id="2" name="Retângulo 1"/>
          <p:cNvSpPr/>
          <p:nvPr/>
        </p:nvSpPr>
        <p:spPr>
          <a:xfrm>
            <a:off x="856735" y="2213376"/>
            <a:ext cx="9547655" cy="2585323"/>
          </a:xfrm>
          <a:prstGeom prst="rect">
            <a:avLst/>
          </a:prstGeom>
        </p:spPr>
        <p:txBody>
          <a:bodyPr wrap="square">
            <a:spAutoFit/>
          </a:bodyPr>
          <a:lstStyle/>
          <a:p>
            <a:endParaRPr lang="pt-BR" b="1" dirty="0" smtClean="0"/>
          </a:p>
          <a:p>
            <a:endParaRPr lang="pt-BR" dirty="0" smtClean="0"/>
          </a:p>
          <a:p>
            <a:pPr algn="just"/>
            <a:endParaRPr lang="pt-BR" dirty="0" smtClean="0"/>
          </a:p>
          <a:p>
            <a:pPr algn="just"/>
            <a:endParaRPr lang="pt-BR" dirty="0"/>
          </a:p>
          <a:p>
            <a:pPr algn="just"/>
            <a:endParaRPr lang="pt-BR" dirty="0" smtClean="0"/>
          </a:p>
          <a:p>
            <a:pPr algn="just"/>
            <a:endParaRPr lang="pt-BR" dirty="0"/>
          </a:p>
          <a:p>
            <a:pPr algn="just"/>
            <a:endParaRPr lang="pt-BR" dirty="0" smtClean="0"/>
          </a:p>
          <a:p>
            <a:pPr algn="just"/>
            <a:endParaRPr lang="pt-BR" dirty="0"/>
          </a:p>
          <a:p>
            <a:pPr algn="just"/>
            <a:endParaRPr lang="pt-BR" dirty="0"/>
          </a:p>
        </p:txBody>
      </p:sp>
      <p:sp>
        <p:nvSpPr>
          <p:cNvPr id="4" name="Retângulo 3"/>
          <p:cNvSpPr/>
          <p:nvPr/>
        </p:nvSpPr>
        <p:spPr>
          <a:xfrm>
            <a:off x="569684" y="562429"/>
            <a:ext cx="10221884" cy="6124754"/>
          </a:xfrm>
          <a:prstGeom prst="rect">
            <a:avLst/>
          </a:prstGeom>
        </p:spPr>
        <p:txBody>
          <a:bodyPr wrap="square">
            <a:spAutoFit/>
          </a:bodyPr>
          <a:lstStyle/>
          <a:p>
            <a:pPr algn="just"/>
            <a:r>
              <a:rPr lang="pt-BR" sz="2800"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AÇÃO 4491, NO GRUPO 3, NO ELEMENTO 93 </a:t>
            </a:r>
            <a:r>
              <a:rPr lang="pt-BR" sz="28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despesas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com verbas indenizatórias, que não se incorporam à remuneração do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servidor</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Nesta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ação também deverão estar programadas as gratificações ou jetons, pela participação do servidor em órgãos de deliberação colegiada</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endParaRPr lang="pt-BR" sz="2800" dirty="0">
              <a:solidFill>
                <a:srgbClr val="000000"/>
              </a:solidFill>
              <a:latin typeface="Calibri" panose="020F0502020204030204" pitchFamily="34" charset="0"/>
              <a:cs typeface="Times New Roman" panose="02020603050405020304" pitchFamily="18" charset="0"/>
            </a:endParaRPr>
          </a:p>
          <a:p>
            <a:pPr algn="just"/>
            <a:endParaRPr lang="pt-BR" sz="2800" dirty="0">
              <a:solidFill>
                <a:srgbClr val="000000"/>
              </a:solidFill>
              <a:latin typeface="Calibri" panose="020F0502020204030204" pitchFamily="34" charset="0"/>
              <a:cs typeface="Times New Roman" panose="02020603050405020304" pitchFamily="18" charset="0"/>
            </a:endParaRPr>
          </a:p>
          <a:p>
            <a:pPr algn="just"/>
            <a:r>
              <a:rPr lang="pt-BR" sz="2800" dirty="0"/>
              <a:t>Atenção: Ficar atento à inclusão da norma autorizativa desse tipo de despesa. Não confundir as despesas de pessoal de natureza indenizatória, de caráter </a:t>
            </a:r>
            <a:r>
              <a:rPr lang="pt-BR" sz="2800" b="1" dirty="0">
                <a:solidFill>
                  <a:srgbClr val="FF0000"/>
                </a:solidFill>
              </a:rPr>
              <a:t>remuneratório (</a:t>
            </a:r>
            <a:r>
              <a:rPr lang="pt-BR" sz="2800" b="1" dirty="0" err="1">
                <a:solidFill>
                  <a:srgbClr val="FF0000"/>
                </a:solidFill>
              </a:rPr>
              <a:t>ex</a:t>
            </a:r>
            <a:r>
              <a:rPr lang="pt-BR" sz="2800" b="1" dirty="0">
                <a:solidFill>
                  <a:srgbClr val="FF0000"/>
                </a:solidFill>
              </a:rPr>
              <a:t>.:indenização de férias) com as despesas indenizatória de caráter não remuneratória (ex.: jeton, auxilio mudança). </a:t>
            </a:r>
            <a:r>
              <a:rPr lang="pt-BR" sz="2800" dirty="0"/>
              <a:t>As despesas indenizatória que se incorporam à remuneração do servidor devem ser programadas nas ações de remuneração de ativos e inativos, </a:t>
            </a:r>
            <a:r>
              <a:rPr lang="pt-BR" sz="2800" b="1" dirty="0">
                <a:solidFill>
                  <a:srgbClr val="FF0000"/>
                </a:solidFill>
              </a:rPr>
              <a:t>no grupo 1</a:t>
            </a:r>
          </a:p>
          <a:p>
            <a:endParaRPr lang="pt-BR" sz="2800" dirty="0"/>
          </a:p>
        </p:txBody>
      </p:sp>
    </p:spTree>
    <p:extLst>
      <p:ext uri="{BB962C8B-B14F-4D97-AF65-F5344CB8AC3E}">
        <p14:creationId xmlns:p14="http://schemas.microsoft.com/office/powerpoint/2010/main" val="3748092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987"/>
            <a:ext cx="12192000" cy="6839813"/>
          </a:xfrm>
          <a:prstGeom prst="rect">
            <a:avLst/>
          </a:prstGeom>
        </p:spPr>
      </p:pic>
      <p:graphicFrame>
        <p:nvGraphicFramePr>
          <p:cNvPr id="4" name="Tabela 3"/>
          <p:cNvGraphicFramePr>
            <a:graphicFrameLocks noGrp="1"/>
          </p:cNvGraphicFramePr>
          <p:nvPr>
            <p:extLst>
              <p:ext uri="{D42A27DB-BD31-4B8C-83A1-F6EECF244321}">
                <p14:modId xmlns:p14="http://schemas.microsoft.com/office/powerpoint/2010/main" val="3093458770"/>
              </p:ext>
            </p:extLst>
          </p:nvPr>
        </p:nvGraphicFramePr>
        <p:xfrm>
          <a:off x="988541" y="2013798"/>
          <a:ext cx="9053382" cy="3091035"/>
        </p:xfrm>
        <a:graphic>
          <a:graphicData uri="http://schemas.openxmlformats.org/drawingml/2006/table">
            <a:tbl>
              <a:tblPr firstRow="1" firstCol="1" bandRow="1">
                <a:tableStyleId>{5C22544A-7EE6-4342-B048-85BDC9FD1C3A}</a:tableStyleId>
              </a:tblPr>
              <a:tblGrid>
                <a:gridCol w="1902940"/>
                <a:gridCol w="1696995"/>
                <a:gridCol w="1746421"/>
                <a:gridCol w="3707026"/>
              </a:tblGrid>
              <a:tr h="867469">
                <a:tc>
                  <a:txBody>
                    <a:bodyPr/>
                    <a:lstStyle/>
                    <a:p>
                      <a:pPr>
                        <a:lnSpc>
                          <a:spcPct val="107000"/>
                        </a:lnSpc>
                        <a:spcAft>
                          <a:spcPts val="800"/>
                        </a:spcAft>
                      </a:pPr>
                      <a:r>
                        <a:rPr lang="pt-BR" sz="2800" dirty="0" smtClean="0">
                          <a:effectLst/>
                          <a:latin typeface="+mn-lt"/>
                          <a:ea typeface="Times New Roman" panose="02020603050405020304" pitchFamily="18" charset="0"/>
                          <a:cs typeface="Times New Roman" panose="02020603050405020304" pitchFamily="18" charset="0"/>
                        </a:rPr>
                        <a:t>PROGRAMA</a:t>
                      </a:r>
                      <a:endParaRPr lang="pt-BR" sz="2800" dirty="0">
                        <a:effectLst/>
                        <a:latin typeface="+mn-lt"/>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pPr>
                      <a:r>
                        <a:rPr lang="pt-BR" sz="2800" dirty="0" smtClean="0">
                          <a:effectLst/>
                        </a:rPr>
                        <a:t> Atividade</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pPr>
                      <a:r>
                        <a:rPr lang="pt-BR" sz="2800" dirty="0">
                          <a:effectLst/>
                        </a:rPr>
                        <a:t>  Elemento</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pt-BR" sz="2800" dirty="0">
                          <a:effectLst/>
                        </a:rPr>
                        <a:t>Descrição</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r h="2223566">
                <a:tc>
                  <a:txBody>
                    <a:bodyPr/>
                    <a:lstStyle/>
                    <a:p>
                      <a:pPr>
                        <a:lnSpc>
                          <a:spcPct val="107000"/>
                        </a:lnSpc>
                        <a:spcAft>
                          <a:spcPts val="800"/>
                        </a:spcAft>
                      </a:pPr>
                      <a:r>
                        <a:rPr lang="pt-BR" sz="2800" dirty="0">
                          <a:effectLst/>
                        </a:rPr>
                        <a:t>  36</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pt-BR" sz="2800" dirty="0">
                          <a:effectLst/>
                        </a:rPr>
                        <a:t>2008</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pPr>
                      <a:r>
                        <a:rPr lang="pt-BR" sz="2800" dirty="0">
                          <a:effectLst/>
                        </a:rPr>
                        <a:t>  3.3.90.34</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pt-BR" sz="2800" dirty="0">
                          <a:effectLst/>
                        </a:rPr>
                        <a:t>Outras despesas de pessoal decorrentes de contrato de terceirização</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bl>
          </a:graphicData>
        </a:graphic>
      </p:graphicFrame>
      <p:sp>
        <p:nvSpPr>
          <p:cNvPr id="8" name="Retângulo 7"/>
          <p:cNvSpPr/>
          <p:nvPr/>
        </p:nvSpPr>
        <p:spPr>
          <a:xfrm>
            <a:off x="1619119" y="581714"/>
            <a:ext cx="6096000" cy="919739"/>
          </a:xfrm>
          <a:prstGeom prst="rect">
            <a:avLst/>
          </a:prstGeom>
        </p:spPr>
        <p:txBody>
          <a:bodyPr>
            <a:spAutoFit/>
          </a:bodyPr>
          <a:lstStyle/>
          <a:p>
            <a:pPr marR="64770" lvl="0" algn="ctr">
              <a:lnSpc>
                <a:spcPct val="107000"/>
              </a:lnSpc>
              <a:spcBef>
                <a:spcPts val="5"/>
              </a:spcBef>
              <a:spcAft>
                <a:spcPts val="0"/>
              </a:spcAft>
            </a:pPr>
            <a:r>
              <a:rPr lang="pt-BR" sz="2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PESSOAL CONTRATO POR TERCEIRIZAÇÃO DE MÃO DE OBRA</a:t>
            </a:r>
            <a:endParaRPr lang="pt-BR" sz="2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300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987"/>
            <a:ext cx="12192000" cy="6839813"/>
          </a:xfrm>
          <a:prstGeom prst="rect">
            <a:avLst/>
          </a:prstGeom>
        </p:spPr>
      </p:pic>
      <p:sp>
        <p:nvSpPr>
          <p:cNvPr id="6" name="CaixaDeTexto 5"/>
          <p:cNvSpPr txBox="1"/>
          <p:nvPr/>
        </p:nvSpPr>
        <p:spPr>
          <a:xfrm>
            <a:off x="1825701" y="695749"/>
            <a:ext cx="5567505" cy="954107"/>
          </a:xfrm>
          <a:prstGeom prst="rect">
            <a:avLst/>
          </a:prstGeom>
          <a:noFill/>
        </p:spPr>
        <p:txBody>
          <a:bodyPr wrap="square" rtlCol="0">
            <a:spAutoFit/>
          </a:bodyPr>
          <a:lstStyle/>
          <a:p>
            <a:pPr lvl="0" algn="ctr"/>
            <a:r>
              <a:rPr lang="pt-BR" sz="2800" b="1" dirty="0">
                <a:solidFill>
                  <a:srgbClr val="FF0000"/>
                </a:solidFill>
              </a:rPr>
              <a:t>PESSOAL CONTRATADO POR TEMPO DETERMINADO</a:t>
            </a:r>
          </a:p>
        </p:txBody>
      </p:sp>
      <p:graphicFrame>
        <p:nvGraphicFramePr>
          <p:cNvPr id="7" name="Tabela 6"/>
          <p:cNvGraphicFramePr>
            <a:graphicFrameLocks noGrp="1"/>
          </p:cNvGraphicFramePr>
          <p:nvPr>
            <p:extLst>
              <p:ext uri="{D42A27DB-BD31-4B8C-83A1-F6EECF244321}">
                <p14:modId xmlns:p14="http://schemas.microsoft.com/office/powerpoint/2010/main" val="4054564178"/>
              </p:ext>
            </p:extLst>
          </p:nvPr>
        </p:nvGraphicFramePr>
        <p:xfrm>
          <a:off x="864973" y="1696994"/>
          <a:ext cx="9794790" cy="4687329"/>
        </p:xfrm>
        <a:graphic>
          <a:graphicData uri="http://schemas.openxmlformats.org/drawingml/2006/table">
            <a:tbl>
              <a:tblPr firstRow="1" firstCol="1" bandRow="1">
                <a:tableStyleId>{5C22544A-7EE6-4342-B048-85BDC9FD1C3A}</a:tableStyleId>
              </a:tblPr>
              <a:tblGrid>
                <a:gridCol w="1614616"/>
                <a:gridCol w="1639330"/>
                <a:gridCol w="2001795"/>
                <a:gridCol w="4539049"/>
              </a:tblGrid>
              <a:tr h="907660">
                <a:tc>
                  <a:txBody>
                    <a:bodyPr/>
                    <a:lstStyle/>
                    <a:p>
                      <a:pPr algn="ctr">
                        <a:lnSpc>
                          <a:spcPct val="107000"/>
                        </a:lnSpc>
                        <a:spcAft>
                          <a:spcPts val="800"/>
                        </a:spcAft>
                      </a:pPr>
                      <a:r>
                        <a:rPr lang="pt-BR" sz="2600" dirty="0">
                          <a:effectLst/>
                        </a:rPr>
                        <a:t>Programa</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pt-BR" sz="2600" dirty="0">
                          <a:effectLst/>
                        </a:rPr>
                        <a:t>Atividade</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pt-BR" sz="2600" dirty="0">
                          <a:effectLst/>
                        </a:rPr>
                        <a:t>Elemento</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pt-BR" sz="2600" dirty="0">
                          <a:effectLst/>
                        </a:rPr>
                        <a:t>Descrição</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r h="1708863">
                <a:tc rowSpan="2">
                  <a:txBody>
                    <a:bodyPr/>
                    <a:lstStyle/>
                    <a:p>
                      <a:pPr algn="ctr">
                        <a:lnSpc>
                          <a:spcPct val="107000"/>
                        </a:lnSpc>
                        <a:spcAft>
                          <a:spcPts val="800"/>
                        </a:spcAft>
                      </a:pPr>
                      <a:r>
                        <a:rPr lang="pt-BR" sz="2600" dirty="0">
                          <a:effectLst/>
                        </a:rPr>
                        <a:t>36</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gn="ctr">
                        <a:lnSpc>
                          <a:spcPct val="107000"/>
                        </a:lnSpc>
                        <a:spcAft>
                          <a:spcPts val="800"/>
                        </a:spcAft>
                      </a:pPr>
                      <a:r>
                        <a:rPr lang="pt-BR" sz="2600" dirty="0">
                          <a:effectLst/>
                        </a:rPr>
                        <a:t>2008</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1800"/>
                        </a:spcAft>
                      </a:pPr>
                      <a:r>
                        <a:rPr lang="pt-BR" sz="2600">
                          <a:effectLst/>
                        </a:rPr>
                        <a:t>3.1.90.04.00</a:t>
                      </a:r>
                      <a:endParaRPr lang="pt-BR" sz="2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pt-BR" sz="2600" dirty="0">
                          <a:effectLst/>
                        </a:rPr>
                        <a:t>Contrato por Tempo Determinado (atribuições abrangidas no quadro de pessoal)</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r h="2070806">
                <a:tc vMerge="1">
                  <a:txBody>
                    <a:bodyPr/>
                    <a:lstStyle/>
                    <a:p>
                      <a:endParaRPr lang="pt-BR"/>
                    </a:p>
                  </a:txBody>
                  <a:tcPr/>
                </a:tc>
                <a:tc vMerge="1">
                  <a:txBody>
                    <a:bodyPr/>
                    <a:lstStyle/>
                    <a:p>
                      <a:endParaRPr lang="pt-BR"/>
                    </a:p>
                  </a:txBody>
                  <a:tcPr/>
                </a:tc>
                <a:tc>
                  <a:txBody>
                    <a:bodyPr/>
                    <a:lstStyle/>
                    <a:p>
                      <a:pPr algn="ctr">
                        <a:lnSpc>
                          <a:spcPct val="107000"/>
                        </a:lnSpc>
                        <a:spcBef>
                          <a:spcPts val="600"/>
                        </a:spcBef>
                        <a:spcAft>
                          <a:spcPts val="1800"/>
                        </a:spcAft>
                      </a:pPr>
                      <a:r>
                        <a:rPr lang="pt-BR" sz="2600" dirty="0">
                          <a:effectLst/>
                        </a:rPr>
                        <a:t>3.3.90.04.00</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pt-BR" sz="2600" dirty="0">
                          <a:effectLst/>
                        </a:rPr>
                        <a:t>Contrato por Tempo Determinado (atribuições não abrangidas pelo plano de cargos do quadro de pessoal</a:t>
                      </a:r>
                      <a:endParaRPr lang="pt-BR"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987715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987"/>
            <a:ext cx="12192000" cy="6839813"/>
          </a:xfrm>
          <a:prstGeom prst="rect">
            <a:avLst/>
          </a:prstGeom>
        </p:spPr>
      </p:pic>
      <p:graphicFrame>
        <p:nvGraphicFramePr>
          <p:cNvPr id="9" name="Tabela 8"/>
          <p:cNvGraphicFramePr>
            <a:graphicFrameLocks noGrp="1"/>
          </p:cNvGraphicFramePr>
          <p:nvPr>
            <p:extLst>
              <p:ext uri="{D42A27DB-BD31-4B8C-83A1-F6EECF244321}">
                <p14:modId xmlns:p14="http://schemas.microsoft.com/office/powerpoint/2010/main" val="3176327368"/>
              </p:ext>
            </p:extLst>
          </p:nvPr>
        </p:nvGraphicFramePr>
        <p:xfrm>
          <a:off x="832022" y="1330616"/>
          <a:ext cx="9572367" cy="4565650"/>
        </p:xfrm>
        <a:graphic>
          <a:graphicData uri="http://schemas.openxmlformats.org/drawingml/2006/table">
            <a:tbl>
              <a:tblPr firstRow="1" firstCol="1" bandRow="1">
                <a:tableStyleId>{5C22544A-7EE6-4342-B048-85BDC9FD1C3A}</a:tableStyleId>
              </a:tblPr>
              <a:tblGrid>
                <a:gridCol w="1713470"/>
                <a:gridCol w="1548714"/>
                <a:gridCol w="2100648"/>
                <a:gridCol w="4209535"/>
              </a:tblGrid>
              <a:tr h="802346">
                <a:tc>
                  <a:txBody>
                    <a:bodyPr/>
                    <a:lstStyle/>
                    <a:p>
                      <a:pPr>
                        <a:lnSpc>
                          <a:spcPct val="107000"/>
                        </a:lnSpc>
                        <a:spcAft>
                          <a:spcPts val="0"/>
                        </a:spcAft>
                      </a:pPr>
                      <a:r>
                        <a:rPr lang="pt-BR" sz="2800" dirty="0">
                          <a:effectLst/>
                        </a:rPr>
                        <a:t>Programa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Aft>
                          <a:spcPts val="0"/>
                        </a:spcAft>
                      </a:pPr>
                      <a:r>
                        <a:rPr lang="pt-BR" sz="2800" dirty="0">
                          <a:effectLst/>
                        </a:rPr>
                        <a:t>Atividade</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pt-BR" sz="2800" dirty="0">
                          <a:effectLst/>
                        </a:rPr>
                        <a:t>Natureza da Despesa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pt-BR" sz="2800" dirty="0">
                          <a:effectLst/>
                        </a:rPr>
                        <a:t>Descrição</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r h="0">
                <a:tc rowSpan="2">
                  <a:txBody>
                    <a:bodyPr/>
                    <a:lstStyle/>
                    <a:p>
                      <a:pPr algn="ctr">
                        <a:lnSpc>
                          <a:spcPct val="107000"/>
                        </a:lnSpc>
                        <a:spcAft>
                          <a:spcPts val="0"/>
                        </a:spcAft>
                      </a:pPr>
                      <a:r>
                        <a:rPr lang="pt-BR" sz="2800" dirty="0">
                          <a:effectLst/>
                        </a:rPr>
                        <a:t>36</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nSpc>
                          <a:spcPct val="107000"/>
                        </a:lnSpc>
                        <a:spcAft>
                          <a:spcPts val="0"/>
                        </a:spcAft>
                      </a:pPr>
                      <a:r>
                        <a:rPr lang="pt-BR" sz="2800" dirty="0">
                          <a:effectLst/>
                        </a:rPr>
                        <a:t>   2008</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pt-BR" sz="2800">
                          <a:effectLst/>
                        </a:rPr>
                        <a:t>3.1.90.96</a:t>
                      </a:r>
                      <a:endParaRPr lang="pt-B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pt-BR" sz="2800">
                          <a:effectLst/>
                        </a:rPr>
                        <a:t>Ressarcimento   de Despesas de Pessoal requisitado de outras esferas de governo. </a:t>
                      </a:r>
                      <a:endParaRPr lang="pt-B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r h="0">
                <a:tc vMerge="1">
                  <a:txBody>
                    <a:bodyPr/>
                    <a:lstStyle/>
                    <a:p>
                      <a:endParaRPr lang="pt-BR"/>
                    </a:p>
                  </a:txBody>
                  <a:tcPr/>
                </a:tc>
                <a:tc vMerge="1">
                  <a:txBody>
                    <a:bodyPr/>
                    <a:lstStyle/>
                    <a:p>
                      <a:endParaRPr lang="pt-BR"/>
                    </a:p>
                  </a:txBody>
                  <a:tcPr/>
                </a:tc>
                <a:tc>
                  <a:txBody>
                    <a:bodyPr/>
                    <a:lstStyle/>
                    <a:p>
                      <a:pPr algn="ctr">
                        <a:lnSpc>
                          <a:spcPct val="107000"/>
                        </a:lnSpc>
                        <a:spcAft>
                          <a:spcPts val="0"/>
                        </a:spcAft>
                      </a:pPr>
                      <a:r>
                        <a:rPr lang="pt-BR" sz="2800" dirty="0">
                          <a:effectLst/>
                        </a:rPr>
                        <a:t>3.1.91.96</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pt-BR" sz="2800" dirty="0">
                          <a:effectLst/>
                        </a:rPr>
                        <a:t>Ressarcimento de Despesas de Pessoal requisitado no âmbito da própria esfera de governo. </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r>
            </a:tbl>
          </a:graphicData>
        </a:graphic>
      </p:graphicFrame>
      <p:sp>
        <p:nvSpPr>
          <p:cNvPr id="10" name="Retângulo 9"/>
          <p:cNvSpPr/>
          <p:nvPr/>
        </p:nvSpPr>
        <p:spPr>
          <a:xfrm>
            <a:off x="2094251" y="650706"/>
            <a:ext cx="4483600" cy="523220"/>
          </a:xfrm>
          <a:prstGeom prst="rect">
            <a:avLst/>
          </a:prstGeom>
        </p:spPr>
        <p:txBody>
          <a:bodyPr wrap="none">
            <a:spAutoFit/>
          </a:bodyPr>
          <a:lstStyle/>
          <a:p>
            <a:pPr marR="64770" lvl="0" algn="ctr">
              <a:spcBef>
                <a:spcPts val="5"/>
              </a:spcBef>
              <a:spcAft>
                <a:spcPts val="0"/>
              </a:spcAft>
            </a:pPr>
            <a:r>
              <a:rPr lang="pt-BR" sz="2800" b="1" dirty="0">
                <a:solidFill>
                  <a:srgbClr val="FF0000"/>
                </a:solidFill>
                <a:latin typeface="Times New Roman" panose="02020603050405020304" pitchFamily="18" charset="0"/>
                <a:ea typeface="Times New Roman" panose="02020603050405020304" pitchFamily="18" charset="0"/>
              </a:rPr>
              <a:t>PESSOAL REQUISITADO</a:t>
            </a:r>
            <a:endParaRPr lang="pt-BR"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5552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987"/>
            <a:ext cx="12192000" cy="6839813"/>
          </a:xfrm>
          <a:prstGeom prst="rect">
            <a:avLst/>
          </a:prstGeom>
        </p:spPr>
      </p:pic>
      <p:sp>
        <p:nvSpPr>
          <p:cNvPr id="8" name="Retângulo 7"/>
          <p:cNvSpPr/>
          <p:nvPr/>
        </p:nvSpPr>
        <p:spPr>
          <a:xfrm>
            <a:off x="1619119" y="581714"/>
            <a:ext cx="6096000" cy="954107"/>
          </a:xfrm>
          <a:prstGeom prst="rect">
            <a:avLst/>
          </a:prstGeom>
        </p:spPr>
        <p:txBody>
          <a:bodyPr>
            <a:spAutoFit/>
          </a:bodyPr>
          <a:lstStyle/>
          <a:p>
            <a:pPr lvl="0" algn="ctr"/>
            <a:r>
              <a:rPr lang="pt-BR" sz="2800" b="1" dirty="0">
                <a:solidFill>
                  <a:srgbClr val="FF0000"/>
                </a:solidFill>
              </a:rPr>
              <a:t>DESPESAS COM PESSOAL INATIVO E PENSIONISTAS (BENEFÍCIOS E PENSÕES)</a:t>
            </a:r>
          </a:p>
        </p:txBody>
      </p:sp>
      <p:graphicFrame>
        <p:nvGraphicFramePr>
          <p:cNvPr id="2" name="Tabela 1"/>
          <p:cNvGraphicFramePr>
            <a:graphicFrameLocks noGrp="1"/>
          </p:cNvGraphicFramePr>
          <p:nvPr>
            <p:extLst>
              <p:ext uri="{D42A27DB-BD31-4B8C-83A1-F6EECF244321}">
                <p14:modId xmlns:p14="http://schemas.microsoft.com/office/powerpoint/2010/main" val="637346508"/>
              </p:ext>
            </p:extLst>
          </p:nvPr>
        </p:nvGraphicFramePr>
        <p:xfrm>
          <a:off x="725358" y="1603901"/>
          <a:ext cx="9530751" cy="4953418"/>
        </p:xfrm>
        <a:graphic>
          <a:graphicData uri="http://schemas.openxmlformats.org/drawingml/2006/table">
            <a:tbl>
              <a:tblPr firstRow="1" firstCol="1" bandRow="1">
                <a:tableStyleId>{5C22544A-7EE6-4342-B048-85BDC9FD1C3A}</a:tableStyleId>
              </a:tblPr>
              <a:tblGrid>
                <a:gridCol w="1853085"/>
                <a:gridCol w="1762898"/>
                <a:gridCol w="2018270"/>
                <a:gridCol w="3896498"/>
              </a:tblGrid>
              <a:tr h="1345982">
                <a:tc>
                  <a:txBody>
                    <a:bodyPr/>
                    <a:lstStyle/>
                    <a:p>
                      <a:pPr algn="ctr">
                        <a:lnSpc>
                          <a:spcPct val="107000"/>
                        </a:lnSpc>
                        <a:spcAft>
                          <a:spcPts val="800"/>
                        </a:spcAft>
                      </a:pPr>
                      <a:r>
                        <a:rPr lang="pt-BR" sz="2800" dirty="0">
                          <a:effectLst/>
                        </a:rPr>
                        <a:t>Programa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a:effectLst/>
                        </a:rPr>
                        <a:t>Operações Especiais</a:t>
                      </a:r>
                      <a:endParaRPr lang="pt-B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dirty="0">
                          <a:effectLst/>
                        </a:rPr>
                        <a:t>Natureza da Despesa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a:effectLst/>
                        </a:rPr>
                        <a:t>Descrição</a:t>
                      </a:r>
                      <a:endParaRPr lang="pt-B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1747941">
                <a:tc rowSpan="2">
                  <a:txBody>
                    <a:bodyPr/>
                    <a:lstStyle/>
                    <a:p>
                      <a:pPr algn="ctr">
                        <a:lnSpc>
                          <a:spcPct val="107000"/>
                        </a:lnSpc>
                        <a:spcAft>
                          <a:spcPts val="0"/>
                        </a:spcAft>
                      </a:pPr>
                      <a:r>
                        <a:rPr lang="pt-BR" sz="2800" dirty="0">
                          <a:effectLst/>
                        </a:rPr>
                        <a:t>997</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0" algn="ctr">
                        <a:lnSpc>
                          <a:spcPct val="107000"/>
                        </a:lnSpc>
                        <a:spcAft>
                          <a:spcPts val="0"/>
                        </a:spcAft>
                      </a:pPr>
                      <a:r>
                        <a:rPr lang="pt-BR" sz="2800" dirty="0">
                          <a:effectLst/>
                        </a:rPr>
                        <a:t>8001</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9210" algn="ctr">
                        <a:lnSpc>
                          <a:spcPct val="107000"/>
                        </a:lnSpc>
                        <a:spcAft>
                          <a:spcPts val="0"/>
                        </a:spcAft>
                      </a:pPr>
                      <a:r>
                        <a:rPr lang="pt-BR" sz="2800" dirty="0">
                          <a:effectLst/>
                        </a:rPr>
                        <a:t>3.1.90.01.00</a:t>
                      </a:r>
                    </a:p>
                    <a:p>
                      <a:pPr marL="29210" algn="ctr">
                        <a:lnSpc>
                          <a:spcPct val="107000"/>
                        </a:lnSpc>
                        <a:spcAft>
                          <a:spcPts val="0"/>
                        </a:spcAft>
                      </a:pPr>
                      <a:r>
                        <a:rPr lang="pt-BR" sz="2800" dirty="0">
                          <a:effectLst/>
                        </a:rPr>
                        <a:t>3.1.90.03.00</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0">
                        <a:lnSpc>
                          <a:spcPct val="107000"/>
                        </a:lnSpc>
                        <a:spcAft>
                          <a:spcPts val="0"/>
                        </a:spcAft>
                      </a:pPr>
                      <a:r>
                        <a:rPr lang="pt-BR" sz="2800" dirty="0">
                          <a:effectLst/>
                        </a:rPr>
                        <a:t>Aposentadorias, reservas e reformas</a:t>
                      </a:r>
                    </a:p>
                    <a:p>
                      <a:pPr marL="215900">
                        <a:lnSpc>
                          <a:spcPct val="107000"/>
                        </a:lnSpc>
                        <a:spcAft>
                          <a:spcPts val="0"/>
                        </a:spcAft>
                      </a:pPr>
                      <a:r>
                        <a:rPr lang="pt-BR" sz="2800" dirty="0" smtClean="0">
                          <a:effectLst/>
                        </a:rPr>
                        <a:t>Pensões (Servidores Civis)</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1756547">
                <a:tc vMerge="1">
                  <a:txBody>
                    <a:bodyPr/>
                    <a:lstStyle/>
                    <a:p>
                      <a:endParaRPr lang="pt-BR"/>
                    </a:p>
                  </a:txBody>
                  <a:tcPr/>
                </a:tc>
                <a:tc>
                  <a:txBody>
                    <a:bodyPr/>
                    <a:lstStyle/>
                    <a:p>
                      <a:pPr marL="215900" algn="ctr">
                        <a:lnSpc>
                          <a:spcPct val="107000"/>
                        </a:lnSpc>
                        <a:spcAft>
                          <a:spcPts val="0"/>
                        </a:spcAft>
                      </a:pPr>
                      <a:r>
                        <a:rPr lang="pt-BR" sz="2800" dirty="0">
                          <a:effectLst/>
                        </a:rPr>
                        <a:t>8022</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9210" algn="ctr">
                        <a:lnSpc>
                          <a:spcPct val="107000"/>
                        </a:lnSpc>
                        <a:spcAft>
                          <a:spcPts val="0"/>
                        </a:spcAft>
                      </a:pPr>
                      <a:r>
                        <a:rPr lang="pt-BR" sz="2800" dirty="0">
                          <a:effectLst/>
                        </a:rPr>
                        <a:t>3.1.90.01.00</a:t>
                      </a:r>
                    </a:p>
                    <a:p>
                      <a:pPr marL="29210" algn="ctr">
                        <a:lnSpc>
                          <a:spcPct val="107000"/>
                        </a:lnSpc>
                        <a:spcAft>
                          <a:spcPts val="0"/>
                        </a:spcAft>
                      </a:pPr>
                      <a:r>
                        <a:rPr lang="pt-BR" sz="2800" dirty="0">
                          <a:effectLst/>
                        </a:rPr>
                        <a:t>3.1.90.03.00</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0">
                        <a:lnSpc>
                          <a:spcPct val="107000"/>
                        </a:lnSpc>
                        <a:spcAft>
                          <a:spcPts val="0"/>
                        </a:spcAft>
                      </a:pPr>
                      <a:r>
                        <a:rPr lang="pt-BR" sz="2800" dirty="0">
                          <a:effectLst/>
                        </a:rPr>
                        <a:t>Aposentadorias, reservas e reformas</a:t>
                      </a:r>
                    </a:p>
                    <a:p>
                      <a:pPr marL="215900">
                        <a:lnSpc>
                          <a:spcPct val="107000"/>
                        </a:lnSpc>
                        <a:spcAft>
                          <a:spcPts val="0"/>
                        </a:spcAft>
                      </a:pPr>
                      <a:r>
                        <a:rPr lang="pt-BR" sz="2800" dirty="0" smtClean="0">
                          <a:effectLst/>
                        </a:rPr>
                        <a:t>Pensões (Pessoal</a:t>
                      </a:r>
                      <a:r>
                        <a:rPr lang="pt-BR" sz="2800" baseline="0" dirty="0" smtClean="0">
                          <a:effectLst/>
                        </a:rPr>
                        <a:t> Militar)</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4696410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987"/>
            <a:ext cx="12192000" cy="6839813"/>
          </a:xfrm>
          <a:prstGeom prst="rect">
            <a:avLst/>
          </a:prstGeom>
        </p:spPr>
      </p:pic>
      <p:sp>
        <p:nvSpPr>
          <p:cNvPr id="6" name="CaixaDeTexto 5"/>
          <p:cNvSpPr txBox="1"/>
          <p:nvPr/>
        </p:nvSpPr>
        <p:spPr>
          <a:xfrm>
            <a:off x="1998695" y="473684"/>
            <a:ext cx="5567505" cy="1384995"/>
          </a:xfrm>
          <a:prstGeom prst="rect">
            <a:avLst/>
          </a:prstGeom>
          <a:noFill/>
        </p:spPr>
        <p:txBody>
          <a:bodyPr wrap="square" rtlCol="0">
            <a:spAutoFit/>
          </a:bodyPr>
          <a:lstStyle/>
          <a:p>
            <a:pPr lvl="0" algn="ctr"/>
            <a:r>
              <a:rPr lang="pt-BR" sz="2800" b="1" dirty="0">
                <a:solidFill>
                  <a:srgbClr val="FF0000"/>
                </a:solidFill>
              </a:rPr>
              <a:t>DESPESAS COM ENCARGOS E OBRIGAÇÕES PREVIDENCIÁRIAS DE INATIVOS E </a:t>
            </a:r>
            <a:r>
              <a:rPr lang="pt-BR" sz="2800" b="1" dirty="0" smtClean="0">
                <a:solidFill>
                  <a:srgbClr val="FF0000"/>
                </a:solidFill>
              </a:rPr>
              <a:t>PENSIONISTAS</a:t>
            </a:r>
            <a:endParaRPr lang="pt-BR" sz="2800" b="1" dirty="0">
              <a:solidFill>
                <a:srgbClr val="FF0000"/>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975870174"/>
              </p:ext>
            </p:extLst>
          </p:nvPr>
        </p:nvGraphicFramePr>
        <p:xfrm>
          <a:off x="708455" y="2059460"/>
          <a:ext cx="9638270" cy="3363784"/>
        </p:xfrm>
        <a:graphic>
          <a:graphicData uri="http://schemas.openxmlformats.org/drawingml/2006/table">
            <a:tbl>
              <a:tblPr firstRow="1" firstCol="1" bandRow="1">
                <a:tableStyleId>{5C22544A-7EE6-4342-B048-85BDC9FD1C3A}</a:tableStyleId>
              </a:tblPr>
              <a:tblGrid>
                <a:gridCol w="1581664"/>
                <a:gridCol w="1894703"/>
                <a:gridCol w="2150075"/>
                <a:gridCol w="4011828"/>
              </a:tblGrid>
              <a:tr h="1103501">
                <a:tc>
                  <a:txBody>
                    <a:bodyPr/>
                    <a:lstStyle/>
                    <a:p>
                      <a:pPr algn="ctr">
                        <a:lnSpc>
                          <a:spcPct val="107000"/>
                        </a:lnSpc>
                        <a:spcAft>
                          <a:spcPts val="800"/>
                        </a:spcAft>
                      </a:pPr>
                      <a:r>
                        <a:rPr lang="pt-BR" sz="2800" dirty="0">
                          <a:effectLst/>
                        </a:rPr>
                        <a:t>Programa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a:effectLst/>
                        </a:rPr>
                        <a:t>Operações Especiais</a:t>
                      </a:r>
                      <a:endParaRPr lang="pt-B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dirty="0">
                          <a:effectLst/>
                        </a:rPr>
                        <a:t>Natureza da Despesa</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pt-BR" sz="2800" dirty="0">
                          <a:effectLst/>
                        </a:rPr>
                        <a:t>Descrição</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730651">
                <a:tc>
                  <a:txBody>
                    <a:bodyPr/>
                    <a:lstStyle/>
                    <a:p>
                      <a:pPr marL="215900" algn="ctr">
                        <a:lnSpc>
                          <a:spcPct val="107000"/>
                        </a:lnSpc>
                        <a:spcAft>
                          <a:spcPts val="0"/>
                        </a:spcAft>
                      </a:pPr>
                      <a:r>
                        <a:rPr lang="pt-BR" sz="2800" dirty="0">
                          <a:effectLst/>
                        </a:rPr>
                        <a:t>997</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15900" algn="ctr">
                        <a:lnSpc>
                          <a:spcPct val="107000"/>
                        </a:lnSpc>
                        <a:spcAft>
                          <a:spcPts val="0"/>
                        </a:spcAft>
                      </a:pPr>
                      <a:r>
                        <a:rPr lang="pt-BR" sz="2800" dirty="0">
                          <a:effectLst/>
                        </a:rPr>
                        <a:t>8040</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9210" algn="ctr">
                        <a:lnSpc>
                          <a:spcPct val="107000"/>
                        </a:lnSpc>
                        <a:spcAft>
                          <a:spcPts val="0"/>
                        </a:spcAft>
                      </a:pPr>
                      <a:r>
                        <a:rPr lang="pt-BR" sz="2800" dirty="0">
                          <a:effectLst/>
                        </a:rPr>
                        <a:t>3.1.91.13.00</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pt-BR" sz="2800" dirty="0" smtClean="0">
                          <a:effectLst/>
                        </a:rPr>
                        <a:t>Obrigação Patronal incidente sobre inativos, pensionistas, inclusive Rateio para cobertura do Déficit Atuarial RPPS</a:t>
                      </a:r>
                      <a:endParaRPr lang="pt-B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377670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584885" y="1802354"/>
            <a:ext cx="9325234" cy="4401205"/>
          </a:xfrm>
          <a:prstGeom prst="rect">
            <a:avLst/>
          </a:prstGeom>
        </p:spPr>
        <p:txBody>
          <a:bodyPr wrap="square">
            <a:spAutoFit/>
          </a:bodyPr>
          <a:lstStyle/>
          <a:p>
            <a:pPr algn="just"/>
            <a:r>
              <a:rPr lang="pt-BR" sz="2800"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AÇÃO 8002, NO GRUPO 3, NO ELEMENTO 47 -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 programação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 recolhimento do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PIS/PASEP deverá ser efetuada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com base no valor mensal das receitas correntes arrecadadas, à alíquota de 1% (um por cento) sobre as receitas correntes arrecadadas e das transferências correntes e de capital recebidas, conforme Lei Federal nº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9.715/98.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Para os órgãos da administração direta os recursos devem estar programados no EGE/SEFAZ. Para as entidades da administração indireta e para os demais Poderes, em cada unidade que conta com recursos próprios. </a:t>
            </a:r>
            <a:endPar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pt-BR" sz="2800" dirty="0">
              <a:solidFill>
                <a:srgbClr val="000000"/>
              </a:solidFill>
              <a:latin typeface="Calibri" panose="020F0502020204030204" pitchFamily="34" charset="0"/>
              <a:cs typeface="Times New Roman" panose="02020603050405020304" pitchFamily="18" charset="0"/>
            </a:endParaRPr>
          </a:p>
        </p:txBody>
      </p:sp>
      <p:sp>
        <p:nvSpPr>
          <p:cNvPr id="3" name="Retângulo 2"/>
          <p:cNvSpPr/>
          <p:nvPr/>
        </p:nvSpPr>
        <p:spPr>
          <a:xfrm>
            <a:off x="659027" y="578651"/>
            <a:ext cx="6096000" cy="1077218"/>
          </a:xfrm>
          <a:prstGeom prst="rect">
            <a:avLst/>
          </a:prstGeom>
        </p:spPr>
        <p:txBody>
          <a:bodyPr>
            <a:spAutoFit/>
          </a:bodyPr>
          <a:lstStyle/>
          <a:p>
            <a:r>
              <a:rPr lang="pt-BR" sz="3200" b="1" dirty="0" smtClean="0">
                <a:solidFill>
                  <a:srgbClr val="143784"/>
                </a:solidFill>
                <a:latin typeface="Calibri-Bold"/>
              </a:rPr>
              <a:t>OUTRAS PROGRAMAÇÕES DE DESPESAS</a:t>
            </a:r>
            <a:endParaRPr lang="pt-BR" sz="3200" dirty="0"/>
          </a:p>
        </p:txBody>
      </p:sp>
    </p:spTree>
    <p:extLst>
      <p:ext uri="{BB962C8B-B14F-4D97-AF65-F5344CB8AC3E}">
        <p14:creationId xmlns:p14="http://schemas.microsoft.com/office/powerpoint/2010/main" val="2135681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576648" y="564974"/>
            <a:ext cx="9275805" cy="4247317"/>
          </a:xfrm>
          <a:prstGeom prst="rect">
            <a:avLst/>
          </a:prstGeom>
        </p:spPr>
        <p:txBody>
          <a:bodyPr wrap="square">
            <a:spAutoFit/>
          </a:bodyPr>
          <a:lstStyle/>
          <a:p>
            <a:pPr algn="just"/>
            <a:r>
              <a:rPr lang="pt-BR" sz="2800"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MODALIDADE DE APLICAÇÃO 91 -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As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despesas entre órgãos e entidades no âmbito da mesma esfera de governo, decorrentes de aquisição de materiais, bens, serviços, pagamento de tributos, de contribuição previdenciária,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etc.</a:t>
            </a:r>
          </a:p>
          <a:p>
            <a:pPr algn="just"/>
            <a:endParaRPr lang="pt-BR" sz="2800" b="1" dirty="0">
              <a:solidFill>
                <a:srgbClr val="000000"/>
              </a:solidFill>
              <a:latin typeface="Calibri" panose="020F0502020204030204" pitchFamily="34" charset="0"/>
              <a:cs typeface="Times New Roman" panose="02020603050405020304" pitchFamily="18" charset="0"/>
            </a:endParaRPr>
          </a:p>
          <a:p>
            <a:pPr algn="just"/>
            <a:r>
              <a:rPr lang="pt-BR" sz="2800" b="1" dirty="0"/>
              <a:t>Exemplo</a:t>
            </a:r>
            <a:r>
              <a:rPr lang="pt-BR" sz="2800" dirty="0"/>
              <a:t>: Contratação de serviços da IOMAT, da MTI, da UNEMAT, do MT PREV e outros casos que guardem similaridade com os exemplos citados.  </a:t>
            </a:r>
            <a:r>
              <a:rPr lang="pt-BR" sz="2800" dirty="0" smtClean="0"/>
              <a:t>As ações </a:t>
            </a:r>
            <a:r>
              <a:rPr lang="pt-BR" sz="2800" dirty="0"/>
              <a:t>de TI </a:t>
            </a:r>
            <a:r>
              <a:rPr lang="pt-BR" sz="2800" dirty="0" smtClean="0"/>
              <a:t>deverão ser  </a:t>
            </a:r>
            <a:r>
              <a:rPr lang="pt-BR" sz="2800" dirty="0"/>
              <a:t>classificadas na </a:t>
            </a:r>
            <a:r>
              <a:rPr lang="pt-BR" sz="2800" dirty="0" err="1"/>
              <a:t>subfunção</a:t>
            </a:r>
            <a:r>
              <a:rPr lang="pt-BR" sz="2800" dirty="0"/>
              <a:t> </a:t>
            </a:r>
            <a:r>
              <a:rPr lang="pt-BR" sz="2800" b="1" dirty="0"/>
              <a:t>126</a:t>
            </a:r>
            <a:r>
              <a:rPr lang="pt-BR" sz="2800" dirty="0" smtClean="0"/>
              <a:t>.</a:t>
            </a:r>
          </a:p>
          <a:p>
            <a:pPr algn="just"/>
            <a:endParaRPr lang="pt-BR" dirty="0" smtClean="0"/>
          </a:p>
        </p:txBody>
      </p:sp>
    </p:spTree>
    <p:extLst>
      <p:ext uri="{BB962C8B-B14F-4D97-AF65-F5344CB8AC3E}">
        <p14:creationId xmlns:p14="http://schemas.microsoft.com/office/powerpoint/2010/main" val="206886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630"/>
            <a:ext cx="12192000" cy="6839813"/>
          </a:xfrm>
          <a:prstGeom prst="rect">
            <a:avLst/>
          </a:prstGeom>
        </p:spPr>
      </p:pic>
      <p:sp>
        <p:nvSpPr>
          <p:cNvPr id="6" name="CaixaDeTexto 5"/>
          <p:cNvSpPr txBox="1"/>
          <p:nvPr/>
        </p:nvSpPr>
        <p:spPr>
          <a:xfrm>
            <a:off x="699370" y="321435"/>
            <a:ext cx="4292600" cy="1569660"/>
          </a:xfrm>
          <a:prstGeom prst="rect">
            <a:avLst/>
          </a:prstGeom>
          <a:noFill/>
        </p:spPr>
        <p:txBody>
          <a:bodyPr wrap="square" rtlCol="0">
            <a:spAutoFit/>
          </a:bodyPr>
          <a:lstStyle/>
          <a:p>
            <a:r>
              <a:rPr lang="pt-BR" sz="4800" dirty="0" smtClean="0">
                <a:solidFill>
                  <a:srgbClr val="043194"/>
                </a:solidFill>
              </a:rPr>
              <a:t>Classificações Orçamentárias</a:t>
            </a:r>
            <a:endParaRPr lang="pt-BR" sz="4800" dirty="0">
              <a:solidFill>
                <a:srgbClr val="043194"/>
              </a:solidFill>
            </a:endParaRPr>
          </a:p>
        </p:txBody>
      </p:sp>
      <p:sp>
        <p:nvSpPr>
          <p:cNvPr id="2" name="Retângulo 1"/>
          <p:cNvSpPr/>
          <p:nvPr/>
        </p:nvSpPr>
        <p:spPr>
          <a:xfrm>
            <a:off x="699370" y="2196900"/>
            <a:ext cx="10545279" cy="2141612"/>
          </a:xfrm>
          <a:prstGeom prst="rect">
            <a:avLst/>
          </a:prstGeom>
        </p:spPr>
        <p:txBody>
          <a:bodyPr wrap="square">
            <a:spAutoFit/>
          </a:bodyPr>
          <a:lstStyle/>
          <a:p>
            <a:pPr algn="just">
              <a:lnSpc>
                <a:spcPct val="107000"/>
              </a:lnSpc>
              <a:spcAft>
                <a:spcPts val="800"/>
              </a:spcAft>
            </a:pPr>
            <a:r>
              <a:rPr lang="pt-BR"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OBJETIVO: </a:t>
            </a:r>
            <a:r>
              <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a:t>
            </a: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rientar </a:t>
            </a:r>
            <a:r>
              <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os responsáveis </a:t>
            </a: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pelo lançamento da </a:t>
            </a:r>
            <a:r>
              <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proposta orçamentária na </a:t>
            </a:r>
            <a:r>
              <a:rPr lang="pt-BR" sz="2800" dirty="0" smtClean="0">
                <a:latin typeface="Calibri" panose="020F0502020204030204" pitchFamily="34" charset="0"/>
                <a:ea typeface="Calibri" panose="020F0502020204030204" pitchFamily="34" charset="0"/>
                <a:cs typeface="Times New Roman" panose="02020603050405020304" pitchFamily="18" charset="0"/>
              </a:rPr>
              <a:t>Unidade Setorial </a:t>
            </a:r>
            <a:r>
              <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listando alguns procedimentos necessários para a verificação das informações apresentadas</a:t>
            </a: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0024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576648" y="564974"/>
            <a:ext cx="9275805" cy="5632311"/>
          </a:xfrm>
          <a:prstGeom prst="rect">
            <a:avLst/>
          </a:prstGeom>
        </p:spPr>
        <p:txBody>
          <a:bodyPr wrap="square">
            <a:spAutoFit/>
          </a:bodyPr>
          <a:lstStyle/>
          <a:p>
            <a:pPr algn="just"/>
            <a:endParaRPr lang="pt-BR" dirty="0" smtClean="0"/>
          </a:p>
          <a:p>
            <a:pPr algn="just"/>
            <a:r>
              <a:rPr lang="pt-BR" sz="2800" b="1" dirty="0" smtClean="0">
                <a:solidFill>
                  <a:srgbClr val="FF0000"/>
                </a:solidFill>
              </a:rPr>
              <a:t>ELEMENTO 40 – SERVIÇOS DE TECNOLOGIA DA INFORMAÇÃO E COMUNICAÇÃO (PESSOA JURÍDICA): </a:t>
            </a:r>
            <a:r>
              <a:rPr lang="pt-BR" sz="2800" dirty="0" smtClean="0"/>
              <a:t>A programação </a:t>
            </a:r>
            <a:r>
              <a:rPr lang="pt-BR" sz="2800" dirty="0"/>
              <a:t>de despesas decorrentes da prestação de serviços por pessoas jurídicas para órgãos e entidades da administração pública, relacionadas à </a:t>
            </a:r>
            <a:r>
              <a:rPr lang="pt-BR" sz="2800" b="1" dirty="0"/>
              <a:t>tecnologia da informação</a:t>
            </a:r>
            <a:r>
              <a:rPr lang="pt-BR" sz="2800" dirty="0"/>
              <a:t> e </a:t>
            </a:r>
            <a:r>
              <a:rPr lang="pt-BR" sz="2800" b="1" dirty="0" smtClean="0"/>
              <a:t>comunicação</a:t>
            </a:r>
          </a:p>
          <a:p>
            <a:pPr algn="just"/>
            <a:endParaRPr lang="pt-BR" sz="2800" dirty="0" smtClean="0"/>
          </a:p>
          <a:p>
            <a:pPr algn="just"/>
            <a:r>
              <a:rPr lang="pt-BR" sz="2600" b="1" dirty="0" smtClean="0"/>
              <a:t>Atenção</a:t>
            </a:r>
            <a:r>
              <a:rPr lang="pt-BR" sz="2600" dirty="0" smtClean="0"/>
              <a:t>: Fica então excluído do conceito e especificação do elemento de despesa </a:t>
            </a:r>
            <a:r>
              <a:rPr lang="pt-BR" sz="2600" b="1" dirty="0" smtClean="0"/>
              <a:t>39</a:t>
            </a:r>
            <a:r>
              <a:rPr lang="pt-BR" sz="2600" dirty="0" smtClean="0"/>
              <a:t>, as despesas orçamentárias da prestação de serviços de pessoas jurídicas relativas aos serviços de tecnologia da informação e comunicação. (Modificação introduzida pela última alteração da Portaria nº 163/2001, de 30/10/2017) (Vide especificação no MTO).</a:t>
            </a:r>
          </a:p>
          <a:p>
            <a:pPr algn="just"/>
            <a:endParaRPr lang="pt-BR" dirty="0"/>
          </a:p>
        </p:txBody>
      </p:sp>
    </p:spTree>
    <p:extLst>
      <p:ext uri="{BB962C8B-B14F-4D97-AF65-F5344CB8AC3E}">
        <p14:creationId xmlns:p14="http://schemas.microsoft.com/office/powerpoint/2010/main" val="367568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560172" y="405367"/>
            <a:ext cx="10000736" cy="7786747"/>
          </a:xfrm>
          <a:prstGeom prst="rect">
            <a:avLst/>
          </a:prstGeom>
        </p:spPr>
        <p:txBody>
          <a:bodyPr wrap="square">
            <a:spAutoFit/>
          </a:bodyPr>
          <a:lstStyle/>
          <a:p>
            <a:pPr algn="just"/>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orçamento da seguridade social deve compreender as dotações destinadas a atender às ações de saúde, previdência e assistência social</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dirty="0" smtClean="0"/>
              <a:t>As ações </a:t>
            </a:r>
            <a:r>
              <a:rPr lang="pt-BR" sz="2800" dirty="0"/>
              <a:t>financiadas com </a:t>
            </a:r>
            <a:r>
              <a:rPr lang="pt-BR" sz="2800" dirty="0">
                <a:solidFill>
                  <a:srgbClr val="FF0000"/>
                </a:solidFill>
              </a:rPr>
              <a:t>recursos de convênios (193) </a:t>
            </a:r>
            <a:r>
              <a:rPr lang="pt-BR" sz="2800" dirty="0" smtClean="0"/>
              <a:t>precisam contemplar  </a:t>
            </a:r>
            <a:r>
              <a:rPr lang="pt-BR" sz="2800" dirty="0"/>
              <a:t>recursos de contrapartida, por meio do </a:t>
            </a:r>
            <a:r>
              <a:rPr lang="pt-BR" sz="2800" dirty="0" err="1" smtClean="0">
                <a:solidFill>
                  <a:srgbClr val="FF0000"/>
                </a:solidFill>
              </a:rPr>
              <a:t>Iduso</a:t>
            </a:r>
            <a:r>
              <a:rPr lang="pt-BR" sz="2800" dirty="0" smtClean="0">
                <a:solidFill>
                  <a:srgbClr val="FF0000"/>
                </a:solidFill>
              </a:rPr>
              <a:t> </a:t>
            </a:r>
            <a:r>
              <a:rPr lang="pt-BR" sz="2800" dirty="0">
                <a:solidFill>
                  <a:srgbClr val="FF0000"/>
                </a:solidFill>
              </a:rPr>
              <a:t>2 – RCC</a:t>
            </a:r>
            <a:r>
              <a:rPr lang="pt-BR" sz="2800" dirty="0" smtClean="0"/>
              <a:t>.</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b="1" dirty="0"/>
              <a:t>Atenção</a:t>
            </a:r>
            <a:r>
              <a:rPr lang="pt-BR" sz="2800" dirty="0"/>
              <a:t>: Os órgãos e entidades detentores de recursos vinculados ou que possuam receita própria deverão arcar com as contrapartidas dos convênios celebrados, ficando vedada a utilização de Recursos Ordinários do Tesouro - Fonte 100 para tal </a:t>
            </a:r>
            <a:r>
              <a:rPr lang="pt-BR" sz="2800" dirty="0" smtClean="0"/>
              <a:t>finalidade.</a:t>
            </a:r>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b="1" dirty="0"/>
              <a:t>Atenção</a:t>
            </a:r>
            <a:r>
              <a:rPr lang="pt-BR" sz="2800" dirty="0"/>
              <a:t>: A fonte 193 - Recursos de Convênios - não pode ser utilizada para programar recurso de </a:t>
            </a:r>
            <a:r>
              <a:rPr lang="pt-BR" sz="2800" dirty="0" smtClean="0"/>
              <a:t>contrapartida.</a:t>
            </a:r>
          </a:p>
          <a:p>
            <a:pPr algn="just"/>
            <a:endParaRPr lang="pt-B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pt-BR"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pt-B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pt-BR"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pt-BR" dirty="0">
              <a:solidFill>
                <a:srgbClr val="000000"/>
              </a:solidFill>
              <a:latin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034701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782595" y="540261"/>
            <a:ext cx="9341708" cy="6247864"/>
          </a:xfrm>
          <a:prstGeom prst="rect">
            <a:avLst/>
          </a:prstGeom>
        </p:spPr>
        <p:txBody>
          <a:bodyPr wrap="square">
            <a:spAutoFit/>
          </a:bodyPr>
          <a:lstStyle/>
          <a:p>
            <a:pPr algn="just"/>
            <a:r>
              <a:rPr lang="pt-B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MODALIDADE </a:t>
            </a:r>
            <a:r>
              <a:rPr lang="pt-BR" sz="2800"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40</a:t>
            </a:r>
            <a:r>
              <a:rPr lang="pt-B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 TRANSFERÊNCIAS A MUNICÍPIOS:</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quando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não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corresponderem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contraprestação direta em bens e serviços para o Estado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deverão ser programadas na modalidade 40 e associadas </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com os elementos de despesa </a:t>
            </a:r>
            <a:r>
              <a:rPr lang="pt-BR"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41</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contribuições e </a:t>
            </a:r>
            <a:r>
              <a:rPr lang="pt-BR"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42</a:t>
            </a:r>
            <a:r>
              <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a:t>
            </a:r>
            <a:r>
              <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auxílios.</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dirty="0" smtClean="0">
                <a:solidFill>
                  <a:srgbClr val="FF0000"/>
                </a:solidFill>
              </a:rPr>
              <a:t>MODALIDADE </a:t>
            </a:r>
            <a:r>
              <a:rPr lang="pt-BR" sz="2800" b="1" dirty="0" smtClean="0">
                <a:solidFill>
                  <a:srgbClr val="FF0000"/>
                </a:solidFill>
              </a:rPr>
              <a:t>42:</a:t>
            </a:r>
            <a:r>
              <a:rPr lang="pt-BR" sz="2800" dirty="0" smtClean="0">
                <a:solidFill>
                  <a:srgbClr val="FF0000"/>
                </a:solidFill>
              </a:rPr>
              <a:t> </a:t>
            </a:r>
            <a:r>
              <a:rPr lang="pt-BR" sz="2800" dirty="0" smtClean="0"/>
              <a:t>transferências </a:t>
            </a:r>
            <a:r>
              <a:rPr lang="pt-BR" sz="2800" dirty="0"/>
              <a:t>financeiras de recursos para municípios por </a:t>
            </a:r>
            <a:r>
              <a:rPr lang="pt-BR" sz="2800" dirty="0" smtClean="0"/>
              <a:t>delegação.</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dirty="0" smtClean="0">
                <a:solidFill>
                  <a:srgbClr val="FF0000"/>
                </a:solidFill>
              </a:rPr>
              <a:t>MODALIDADE </a:t>
            </a:r>
            <a:r>
              <a:rPr lang="pt-BR" sz="2800" b="1" dirty="0" smtClean="0">
                <a:solidFill>
                  <a:srgbClr val="FF0000"/>
                </a:solidFill>
              </a:rPr>
              <a:t>50: </a:t>
            </a:r>
            <a:r>
              <a:rPr lang="pt-BR" sz="2800" dirty="0" smtClean="0"/>
              <a:t>transferências </a:t>
            </a:r>
            <a:r>
              <a:rPr lang="pt-BR" sz="2800" dirty="0"/>
              <a:t>financeiras para entidades privadas sem fins </a:t>
            </a:r>
            <a:r>
              <a:rPr lang="pt-BR" sz="2800" dirty="0" smtClean="0"/>
              <a:t>lucrativos, associada a elementos </a:t>
            </a:r>
            <a:r>
              <a:rPr lang="pt-BR" sz="2800" b="1" dirty="0"/>
              <a:t>41</a:t>
            </a:r>
            <a:r>
              <a:rPr lang="pt-BR" sz="2800" dirty="0"/>
              <a:t> – contribuições, </a:t>
            </a:r>
            <a:r>
              <a:rPr lang="pt-BR" sz="2800" b="1" dirty="0"/>
              <a:t>42</a:t>
            </a:r>
            <a:r>
              <a:rPr lang="pt-BR" sz="2800" dirty="0"/>
              <a:t> – auxílios </a:t>
            </a:r>
            <a:r>
              <a:rPr lang="pt-BR" sz="2800" dirty="0" smtClean="0"/>
              <a:t> ou  </a:t>
            </a:r>
            <a:r>
              <a:rPr lang="pt-BR" sz="2800" b="1" dirty="0"/>
              <a:t>43</a:t>
            </a:r>
            <a:r>
              <a:rPr lang="pt-BR" sz="2800" dirty="0"/>
              <a:t> – subvenções sociais</a:t>
            </a:r>
            <a:r>
              <a:rPr lang="pt-BR" sz="2800" dirty="0" smtClean="0"/>
              <a:t>.</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pt-BR" dirty="0">
              <a:solidFill>
                <a:srgbClr val="000000"/>
              </a:solidFill>
              <a:latin typeface="Calibri" panose="020F0502020204030204" pitchFamily="34" charset="0"/>
              <a:cs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41540390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782595" y="540261"/>
            <a:ext cx="9341708" cy="5816977"/>
          </a:xfrm>
          <a:prstGeom prst="rect">
            <a:avLst/>
          </a:prstGeom>
        </p:spPr>
        <p:txBody>
          <a:bodyPr wrap="square">
            <a:spAutoFit/>
          </a:bodyPr>
          <a:lstStyle/>
          <a:p>
            <a:pPr algn="just"/>
            <a:endParaRPr lang="pt-B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dirty="0" smtClean="0">
                <a:solidFill>
                  <a:srgbClr val="FF0000"/>
                </a:solidFill>
              </a:rPr>
              <a:t>MODALIDADE DE APLICAÇÃO </a:t>
            </a:r>
            <a:r>
              <a:rPr lang="pt-BR" sz="2800" b="1" dirty="0" smtClean="0">
                <a:solidFill>
                  <a:srgbClr val="FF0000"/>
                </a:solidFill>
              </a:rPr>
              <a:t>92 </a:t>
            </a:r>
            <a:r>
              <a:rPr lang="pt-BR" sz="2800" dirty="0" smtClean="0"/>
              <a:t>– </a:t>
            </a:r>
            <a:r>
              <a:rPr lang="pt-BR" sz="2800" dirty="0"/>
              <a:t>Aplicação Direta de Recursos Recebidos de Outros Entes da Federação Decorrentes de Delegação ou Descentralização</a:t>
            </a:r>
            <a:r>
              <a:rPr lang="pt-BR" sz="2800" dirty="0" smtClean="0"/>
              <a:t>.</a:t>
            </a:r>
          </a:p>
          <a:p>
            <a:pPr algn="just"/>
            <a:endParaRPr lang="pt-B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2800" b="1" dirty="0"/>
              <a:t>Atenção</a:t>
            </a:r>
            <a:r>
              <a:rPr lang="pt-BR" sz="2800" dirty="0"/>
              <a:t>: A modalidade </a:t>
            </a:r>
            <a:r>
              <a:rPr lang="pt-BR" sz="2800" b="1" dirty="0"/>
              <a:t>92</a:t>
            </a:r>
            <a:r>
              <a:rPr lang="pt-BR" sz="2800" dirty="0"/>
              <a:t> será utilizada nas despesas orçamentárias realizadas à conta de recursos financeiros decorrentes de delegação ou descentralização de outros entes da federação para execução de ações de responsabilidade exclusiva do ente delegante ou descentralizados. (Modificação introduzida pela última alteração da Portaria nº 163/2001, de 30/10/2017) (Vide especificação no MTO-2020).</a:t>
            </a:r>
            <a:endParaRPr lang="pt-B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pt-BR" sz="2800" dirty="0">
              <a:solidFill>
                <a:srgbClr val="000000"/>
              </a:solidFill>
              <a:latin typeface="Calibri" panose="020F0502020204030204" pitchFamily="34" charset="0"/>
              <a:cs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1077370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782595" y="540261"/>
            <a:ext cx="9341708" cy="1077218"/>
          </a:xfrm>
          <a:prstGeom prst="rect">
            <a:avLst/>
          </a:prstGeom>
        </p:spPr>
        <p:txBody>
          <a:bodyPr wrap="square">
            <a:spAutoFit/>
          </a:bodyPr>
          <a:lstStyle/>
          <a:p>
            <a:pPr algn="just"/>
            <a:endParaRPr lang="pt-B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pt-BR" sz="2800" dirty="0">
              <a:solidFill>
                <a:srgbClr val="000000"/>
              </a:solidFill>
              <a:latin typeface="Calibri" panose="020F0502020204030204" pitchFamily="34" charset="0"/>
              <a:cs typeface="Times New Roman" panose="02020603050405020304" pitchFamily="18" charset="0"/>
            </a:endParaRPr>
          </a:p>
          <a:p>
            <a:pPr algn="just"/>
            <a:endParaRPr lang="pt-BR" dirty="0"/>
          </a:p>
        </p:txBody>
      </p:sp>
      <p:sp>
        <p:nvSpPr>
          <p:cNvPr id="6" name="Rectangle 1"/>
          <p:cNvSpPr>
            <a:spLocks noChangeArrowheads="1"/>
          </p:cNvSpPr>
          <p:nvPr/>
        </p:nvSpPr>
        <p:spPr bwMode="auto">
          <a:xfrm>
            <a:off x="8007191" y="185918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15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FONTES DE RECURSOS LOA 2020</a:t>
            </a:r>
            <a:endParaRPr kumimoji="0" lang="pt-BR" altLang="pt-B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Tabela 6"/>
          <p:cNvGraphicFramePr>
            <a:graphicFrameLocks noGrp="1"/>
          </p:cNvGraphicFramePr>
          <p:nvPr>
            <p:extLst>
              <p:ext uri="{D42A27DB-BD31-4B8C-83A1-F6EECF244321}">
                <p14:modId xmlns:p14="http://schemas.microsoft.com/office/powerpoint/2010/main" val="160195397"/>
              </p:ext>
            </p:extLst>
          </p:nvPr>
        </p:nvGraphicFramePr>
        <p:xfrm>
          <a:off x="721454" y="637557"/>
          <a:ext cx="8573548" cy="5478912"/>
        </p:xfrm>
        <a:graphic>
          <a:graphicData uri="http://schemas.openxmlformats.org/drawingml/2006/table">
            <a:tbl>
              <a:tblPr firstRow="1" firstCol="1" bandRow="1">
                <a:tableStyleId>{5C22544A-7EE6-4342-B048-85BDC9FD1C3A}</a:tableStyleId>
              </a:tblPr>
              <a:tblGrid>
                <a:gridCol w="1011368"/>
                <a:gridCol w="7562180"/>
              </a:tblGrid>
              <a:tr h="237450">
                <a:tc>
                  <a:txBody>
                    <a:bodyPr/>
                    <a:lstStyle/>
                    <a:p>
                      <a:pPr algn="ctr">
                        <a:lnSpc>
                          <a:spcPct val="107000"/>
                        </a:lnSpc>
                        <a:spcAft>
                          <a:spcPts val="800"/>
                        </a:spcAft>
                      </a:pPr>
                      <a:r>
                        <a:rPr lang="pt-BR" sz="2400" dirty="0">
                          <a:effectLst/>
                        </a:rPr>
                        <a:t>FONTE</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ctr">
                        <a:lnSpc>
                          <a:spcPct val="107000"/>
                        </a:lnSpc>
                        <a:spcAft>
                          <a:spcPts val="800"/>
                        </a:spcAft>
                      </a:pPr>
                      <a:r>
                        <a:rPr lang="pt-BR" sz="2400">
                          <a:effectLst/>
                        </a:rPr>
                        <a:t>Nome da Fonte de Recursos</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dirty="0">
                          <a:effectLst/>
                        </a:rPr>
                        <a:t>100</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a:effectLst/>
                        </a:rPr>
                        <a:t>Recursos Ordinários do Tesouro</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dirty="0">
                          <a:effectLst/>
                        </a:rPr>
                        <a:t>108</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Alienação de Bens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dirty="0">
                          <a:solidFill>
                            <a:srgbClr val="FF0000"/>
                          </a:solidFill>
                        </a:rPr>
                        <a:t>110</a:t>
                      </a:r>
                    </a:p>
                  </a:txBody>
                  <a:tcPr marL="30218" marR="30218" marT="0" marB="0" anchor="ctr"/>
                </a:tc>
                <a:tc>
                  <a:txBody>
                    <a:bodyPr/>
                    <a:lstStyle/>
                    <a:p>
                      <a:pPr algn="l">
                        <a:lnSpc>
                          <a:spcPct val="107000"/>
                        </a:lnSpc>
                        <a:spcAft>
                          <a:spcPts val="800"/>
                        </a:spcAft>
                      </a:pPr>
                      <a:r>
                        <a:rPr lang="pt-BR" sz="2400" dirty="0">
                          <a:solidFill>
                            <a:srgbClr val="FF0000"/>
                          </a:solidFill>
                        </a:rPr>
                        <a:t>Recursos da Contribuição ao Salário Educação</a:t>
                      </a:r>
                    </a:p>
                  </a:txBody>
                  <a:tcPr marL="30218" marR="30218" marT="0" marB="0" anchor="ctr"/>
                </a:tc>
              </a:tr>
              <a:tr h="237450">
                <a:tc>
                  <a:txBody>
                    <a:bodyPr/>
                    <a:lstStyle/>
                    <a:p>
                      <a:pPr algn="ctr">
                        <a:lnSpc>
                          <a:spcPct val="107000"/>
                        </a:lnSpc>
                        <a:spcAft>
                          <a:spcPts val="800"/>
                        </a:spcAft>
                      </a:pPr>
                      <a:r>
                        <a:rPr lang="pt-BR" sz="2400" dirty="0">
                          <a:solidFill>
                            <a:srgbClr val="FF0000"/>
                          </a:solidFill>
                        </a:rPr>
                        <a:t>112</a:t>
                      </a:r>
                    </a:p>
                  </a:txBody>
                  <a:tcPr marL="30218" marR="30218" marT="0" marB="0" anchor="ctr"/>
                </a:tc>
                <a:tc>
                  <a:txBody>
                    <a:bodyPr/>
                    <a:lstStyle/>
                    <a:p>
                      <a:pPr algn="l">
                        <a:lnSpc>
                          <a:spcPct val="107000"/>
                        </a:lnSpc>
                        <a:spcAft>
                          <a:spcPts val="800"/>
                        </a:spcAft>
                      </a:pPr>
                      <a:r>
                        <a:rPr lang="pt-BR" sz="2400" dirty="0">
                          <a:solidFill>
                            <a:srgbClr val="FF0000"/>
                          </a:solidFill>
                        </a:rPr>
                        <a:t>Recursos para Apoio das Ações e Serviços de Saúde</a:t>
                      </a:r>
                    </a:p>
                  </a:txBody>
                  <a:tcPr marL="30218" marR="30218" marT="0" marB="0" anchor="ctr"/>
                </a:tc>
              </a:tr>
              <a:tr h="237450">
                <a:tc>
                  <a:txBody>
                    <a:bodyPr/>
                    <a:lstStyle/>
                    <a:p>
                      <a:pPr algn="ctr">
                        <a:lnSpc>
                          <a:spcPct val="107000"/>
                        </a:lnSpc>
                        <a:spcAft>
                          <a:spcPts val="800"/>
                        </a:spcAft>
                      </a:pPr>
                      <a:r>
                        <a:rPr lang="pt-BR" sz="2400">
                          <a:effectLst/>
                        </a:rPr>
                        <a:t>115</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Contribuições para Seguridade Social de outros Poderes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a:effectLst/>
                        </a:rPr>
                        <a:t>116</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Vinculações Constitucionais a Municípios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dirty="0">
                          <a:solidFill>
                            <a:srgbClr val="FF0000"/>
                          </a:solidFill>
                        </a:rPr>
                        <a:t>120</a:t>
                      </a:r>
                    </a:p>
                  </a:txBody>
                  <a:tcPr marL="30218" marR="30218" marT="0" marB="0" anchor="ctr"/>
                </a:tc>
                <a:tc>
                  <a:txBody>
                    <a:bodyPr/>
                    <a:lstStyle/>
                    <a:p>
                      <a:pPr algn="l">
                        <a:lnSpc>
                          <a:spcPct val="107000"/>
                        </a:lnSpc>
                        <a:spcAft>
                          <a:spcPts val="800"/>
                        </a:spcAft>
                      </a:pPr>
                      <a:r>
                        <a:rPr lang="pt-BR" sz="2400" dirty="0">
                          <a:solidFill>
                            <a:srgbClr val="FF0000"/>
                          </a:solidFill>
                        </a:rPr>
                        <a:t>Recursos destinados à manutenção e </a:t>
                      </a:r>
                      <a:r>
                        <a:rPr lang="pt-BR" sz="2400" dirty="0" err="1">
                          <a:solidFill>
                            <a:srgbClr val="FF0000"/>
                          </a:solidFill>
                        </a:rPr>
                        <a:t>Desenv</a:t>
                      </a:r>
                      <a:r>
                        <a:rPr lang="pt-BR" sz="2400" dirty="0">
                          <a:solidFill>
                            <a:srgbClr val="FF0000"/>
                          </a:solidFill>
                        </a:rPr>
                        <a:t>. do Ensino</a:t>
                      </a:r>
                    </a:p>
                  </a:txBody>
                  <a:tcPr marL="30218" marR="30218" marT="0" marB="0" anchor="ctr"/>
                </a:tc>
              </a:tr>
              <a:tr h="237450">
                <a:tc>
                  <a:txBody>
                    <a:bodyPr/>
                    <a:lstStyle/>
                    <a:p>
                      <a:pPr algn="ctr">
                        <a:lnSpc>
                          <a:spcPct val="107000"/>
                        </a:lnSpc>
                        <a:spcAft>
                          <a:spcPts val="800"/>
                        </a:spcAft>
                      </a:pPr>
                      <a:r>
                        <a:rPr lang="pt-BR" sz="2400">
                          <a:effectLst/>
                        </a:rPr>
                        <a:t>122</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do FUNDEB</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dirty="0">
                          <a:solidFill>
                            <a:srgbClr val="FF0000"/>
                          </a:solidFill>
                        </a:rPr>
                        <a:t>134</a:t>
                      </a:r>
                    </a:p>
                  </a:txBody>
                  <a:tcPr marL="30218" marR="30218" marT="0" marB="0" anchor="ctr"/>
                </a:tc>
                <a:tc>
                  <a:txBody>
                    <a:bodyPr/>
                    <a:lstStyle/>
                    <a:p>
                      <a:pPr algn="l">
                        <a:lnSpc>
                          <a:spcPct val="107000"/>
                        </a:lnSpc>
                        <a:spcAft>
                          <a:spcPts val="800"/>
                        </a:spcAft>
                      </a:pPr>
                      <a:r>
                        <a:rPr lang="pt-BR" sz="2400" dirty="0">
                          <a:solidFill>
                            <a:srgbClr val="FF0000"/>
                          </a:solidFill>
                        </a:rPr>
                        <a:t>Recursos destinados ao Desenvolvimento das Ações de Saúde</a:t>
                      </a:r>
                    </a:p>
                  </a:txBody>
                  <a:tcPr marL="30218" marR="30218" marT="0" marB="0" anchor="ctr"/>
                </a:tc>
              </a:tr>
              <a:tr h="237450">
                <a:tc>
                  <a:txBody>
                    <a:bodyPr/>
                    <a:lstStyle/>
                    <a:p>
                      <a:pPr algn="ctr">
                        <a:lnSpc>
                          <a:spcPct val="107000"/>
                        </a:lnSpc>
                        <a:spcAft>
                          <a:spcPts val="800"/>
                        </a:spcAft>
                      </a:pPr>
                      <a:r>
                        <a:rPr lang="pt-BR" sz="2400">
                          <a:effectLst/>
                        </a:rPr>
                        <a:t>151</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Operações de Crédito</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237450">
                <a:tc>
                  <a:txBody>
                    <a:bodyPr/>
                    <a:lstStyle/>
                    <a:p>
                      <a:pPr algn="ctr">
                        <a:lnSpc>
                          <a:spcPct val="107000"/>
                        </a:lnSpc>
                        <a:spcAft>
                          <a:spcPts val="800"/>
                        </a:spcAft>
                      </a:pPr>
                      <a:r>
                        <a:rPr lang="pt-BR" sz="2400">
                          <a:effectLst/>
                        </a:rPr>
                        <a:t>169</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smtClean="0">
                          <a:effectLst/>
                        </a:rPr>
                        <a:t>Renomear</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bl>
          </a:graphicData>
        </a:graphic>
      </p:graphicFrame>
    </p:spTree>
    <p:extLst>
      <p:ext uri="{BB962C8B-B14F-4D97-AF65-F5344CB8AC3E}">
        <p14:creationId xmlns:p14="http://schemas.microsoft.com/office/powerpoint/2010/main" val="509879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782595" y="540261"/>
            <a:ext cx="9341708" cy="1077218"/>
          </a:xfrm>
          <a:prstGeom prst="rect">
            <a:avLst/>
          </a:prstGeom>
        </p:spPr>
        <p:txBody>
          <a:bodyPr wrap="square">
            <a:spAutoFit/>
          </a:bodyPr>
          <a:lstStyle/>
          <a:p>
            <a:pPr algn="just"/>
            <a:endParaRPr lang="pt-BR"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pt-BR" sz="2800" dirty="0">
              <a:solidFill>
                <a:srgbClr val="000000"/>
              </a:solidFill>
              <a:latin typeface="Calibri" panose="020F0502020204030204" pitchFamily="34" charset="0"/>
              <a:cs typeface="Times New Roman" panose="02020603050405020304" pitchFamily="18" charset="0"/>
            </a:endParaRPr>
          </a:p>
          <a:p>
            <a:pPr algn="just"/>
            <a:endParaRPr lang="pt-BR" dirty="0"/>
          </a:p>
        </p:txBody>
      </p:sp>
      <p:sp>
        <p:nvSpPr>
          <p:cNvPr id="6" name="Rectangle 1"/>
          <p:cNvSpPr>
            <a:spLocks noChangeArrowheads="1"/>
          </p:cNvSpPr>
          <p:nvPr/>
        </p:nvSpPr>
        <p:spPr bwMode="auto">
          <a:xfrm>
            <a:off x="8007191" y="185918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15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FONTES DE RECURSOS LOA 2020</a:t>
            </a:r>
            <a:endParaRPr kumimoji="0" lang="pt-BR" altLang="pt-B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Tabela 6"/>
          <p:cNvGraphicFramePr>
            <a:graphicFrameLocks noGrp="1"/>
          </p:cNvGraphicFramePr>
          <p:nvPr>
            <p:extLst>
              <p:ext uri="{D42A27DB-BD31-4B8C-83A1-F6EECF244321}">
                <p14:modId xmlns:p14="http://schemas.microsoft.com/office/powerpoint/2010/main" val="3086673956"/>
              </p:ext>
            </p:extLst>
          </p:nvPr>
        </p:nvGraphicFramePr>
        <p:xfrm>
          <a:off x="782595" y="411063"/>
          <a:ext cx="9410029" cy="6213118"/>
        </p:xfrm>
        <a:graphic>
          <a:graphicData uri="http://schemas.openxmlformats.org/drawingml/2006/table">
            <a:tbl>
              <a:tblPr firstRow="1" firstCol="1" bandRow="1">
                <a:tableStyleId>{5C22544A-7EE6-4342-B048-85BDC9FD1C3A}</a:tableStyleId>
              </a:tblPr>
              <a:tblGrid>
                <a:gridCol w="1110042"/>
                <a:gridCol w="8299987"/>
              </a:tblGrid>
              <a:tr h="382738">
                <a:tc>
                  <a:txBody>
                    <a:bodyPr/>
                    <a:lstStyle/>
                    <a:p>
                      <a:pPr algn="ctr">
                        <a:lnSpc>
                          <a:spcPct val="107000"/>
                        </a:lnSpc>
                        <a:spcAft>
                          <a:spcPts val="800"/>
                        </a:spcAft>
                      </a:pPr>
                      <a:r>
                        <a:rPr lang="pt-BR" sz="2400" dirty="0">
                          <a:effectLst/>
                        </a:rPr>
                        <a:t>FONTE</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ctr">
                        <a:lnSpc>
                          <a:spcPct val="107000"/>
                        </a:lnSpc>
                        <a:spcAft>
                          <a:spcPts val="800"/>
                        </a:spcAft>
                      </a:pPr>
                      <a:r>
                        <a:rPr lang="pt-BR" sz="2400">
                          <a:effectLst/>
                        </a:rPr>
                        <a:t>Nome da Fonte de Recursos</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dirty="0">
                          <a:effectLst/>
                        </a:rPr>
                        <a:t>192</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Repasses Constitucionais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a:effectLst/>
                        </a:rPr>
                        <a:t>193</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Bef>
                          <a:spcPts val="200"/>
                        </a:spcBef>
                        <a:spcAft>
                          <a:spcPts val="0"/>
                        </a:spcAft>
                      </a:pPr>
                      <a:r>
                        <a:rPr lang="pt-BR" sz="2400" dirty="0">
                          <a:effectLst/>
                        </a:rPr>
                        <a:t>Transferência Voluntária</a:t>
                      </a:r>
                      <a:endParaRPr lang="pt-BR" sz="2400" b="1" dirty="0">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a:effectLst/>
                        </a:rPr>
                        <a:t>194</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Incentivos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a:effectLst/>
                        </a:rPr>
                        <a:t>195</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Transferências da União</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751433">
                <a:tc>
                  <a:txBody>
                    <a:bodyPr/>
                    <a:lstStyle/>
                    <a:p>
                      <a:pPr algn="ctr">
                        <a:lnSpc>
                          <a:spcPct val="107000"/>
                        </a:lnSpc>
                        <a:spcAft>
                          <a:spcPts val="800"/>
                        </a:spcAft>
                      </a:pPr>
                      <a:r>
                        <a:rPr lang="pt-BR" sz="2400">
                          <a:effectLst/>
                        </a:rPr>
                        <a:t>196</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Fundos Especiais Administrados pelo Órgão</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765475">
                <a:tc>
                  <a:txBody>
                    <a:bodyPr/>
                    <a:lstStyle/>
                    <a:p>
                      <a:pPr algn="ctr">
                        <a:lnSpc>
                          <a:spcPct val="107000"/>
                        </a:lnSpc>
                        <a:spcAft>
                          <a:spcPts val="800"/>
                        </a:spcAft>
                      </a:pPr>
                      <a:r>
                        <a:rPr lang="pt-BR" sz="2400">
                          <a:effectLst/>
                        </a:rPr>
                        <a:t>214</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Provenientes da Arrecadação de Multas do Sistema RENAINF</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a:effectLst/>
                        </a:rPr>
                        <a:t>240</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Próprios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dirty="0">
                          <a:solidFill>
                            <a:srgbClr val="FF0000"/>
                          </a:solidFill>
                        </a:rPr>
                        <a:t>274</a:t>
                      </a:r>
                    </a:p>
                  </a:txBody>
                  <a:tcPr marL="30218" marR="30218" marT="0" marB="0" anchor="ctr"/>
                </a:tc>
                <a:tc>
                  <a:txBody>
                    <a:bodyPr/>
                    <a:lstStyle/>
                    <a:p>
                      <a:pPr algn="l">
                        <a:lnSpc>
                          <a:spcPct val="107000"/>
                        </a:lnSpc>
                        <a:spcAft>
                          <a:spcPts val="800"/>
                        </a:spcAft>
                      </a:pPr>
                      <a:r>
                        <a:rPr lang="pt-BR" sz="2400" dirty="0">
                          <a:solidFill>
                            <a:srgbClr val="FF0000"/>
                          </a:solidFill>
                        </a:rPr>
                        <a:t>Recursos próprios para finalidades Especificas </a:t>
                      </a:r>
                    </a:p>
                  </a:txBody>
                  <a:tcPr marL="30218" marR="30218" marT="0" marB="0" anchor="ctr"/>
                </a:tc>
              </a:tr>
              <a:tr h="765475">
                <a:tc>
                  <a:txBody>
                    <a:bodyPr/>
                    <a:lstStyle/>
                    <a:p>
                      <a:pPr algn="ctr">
                        <a:lnSpc>
                          <a:spcPct val="107000"/>
                        </a:lnSpc>
                        <a:spcAft>
                          <a:spcPts val="800"/>
                        </a:spcAft>
                      </a:pPr>
                      <a:r>
                        <a:rPr lang="pt-BR" sz="2400">
                          <a:effectLst/>
                        </a:rPr>
                        <a:t>250</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c>
                  <a:txBody>
                    <a:bodyPr/>
                    <a:lstStyle/>
                    <a:p>
                      <a:pPr algn="l">
                        <a:lnSpc>
                          <a:spcPct val="107000"/>
                        </a:lnSpc>
                        <a:spcAft>
                          <a:spcPts val="800"/>
                        </a:spcAft>
                      </a:pPr>
                      <a:r>
                        <a:rPr lang="pt-BR" sz="2400" dirty="0">
                          <a:effectLst/>
                        </a:rPr>
                        <a:t>Recursos de Contribuições dos Órgãos e Servidores para a Previdência Social</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0218" marR="30218" marT="0" marB="0" anchor="ctr"/>
                </a:tc>
              </a:tr>
              <a:tr h="382738">
                <a:tc>
                  <a:txBody>
                    <a:bodyPr/>
                    <a:lstStyle/>
                    <a:p>
                      <a:pPr algn="ctr">
                        <a:lnSpc>
                          <a:spcPct val="107000"/>
                        </a:lnSpc>
                        <a:spcAft>
                          <a:spcPts val="800"/>
                        </a:spcAft>
                      </a:pPr>
                      <a:r>
                        <a:rPr lang="pt-BR" sz="2400" dirty="0">
                          <a:solidFill>
                            <a:srgbClr val="FF0000"/>
                          </a:solidFill>
                        </a:rPr>
                        <a:t>262</a:t>
                      </a:r>
                    </a:p>
                  </a:txBody>
                  <a:tcPr marL="30218" marR="30218" marT="0" marB="0" anchor="ctr"/>
                </a:tc>
                <a:tc>
                  <a:txBody>
                    <a:bodyPr/>
                    <a:lstStyle/>
                    <a:p>
                      <a:pPr algn="l">
                        <a:lnSpc>
                          <a:spcPct val="107000"/>
                        </a:lnSpc>
                        <a:spcAft>
                          <a:spcPts val="800"/>
                        </a:spcAft>
                      </a:pPr>
                      <a:r>
                        <a:rPr lang="pt-BR" sz="2400" dirty="0" smtClean="0">
                          <a:solidFill>
                            <a:srgbClr val="FF0000"/>
                          </a:solidFill>
                        </a:rPr>
                        <a:t>Renomear</a:t>
                      </a:r>
                      <a:endParaRPr lang="pt-BR" sz="2400" dirty="0">
                        <a:solidFill>
                          <a:srgbClr val="FF0000"/>
                        </a:solidFill>
                      </a:endParaRPr>
                    </a:p>
                  </a:txBody>
                  <a:tcPr marL="30218" marR="30218" marT="0" marB="0" anchor="ctr"/>
                </a:tc>
              </a:tr>
              <a:tr h="765475">
                <a:tc>
                  <a:txBody>
                    <a:bodyPr/>
                    <a:lstStyle/>
                    <a:p>
                      <a:pPr algn="ctr">
                        <a:lnSpc>
                          <a:spcPct val="107000"/>
                        </a:lnSpc>
                        <a:spcAft>
                          <a:spcPts val="800"/>
                        </a:spcAft>
                      </a:pPr>
                      <a:r>
                        <a:rPr lang="pt-BR" sz="2400" dirty="0">
                          <a:solidFill>
                            <a:srgbClr val="FF0000"/>
                          </a:solidFill>
                        </a:rPr>
                        <a:t>268</a:t>
                      </a:r>
                    </a:p>
                  </a:txBody>
                  <a:tcPr marL="30218" marR="30218" marT="0" marB="0" anchor="ctr"/>
                </a:tc>
                <a:tc>
                  <a:txBody>
                    <a:bodyPr/>
                    <a:lstStyle/>
                    <a:p>
                      <a:pPr algn="l">
                        <a:lnSpc>
                          <a:spcPct val="107000"/>
                        </a:lnSpc>
                        <a:spcAft>
                          <a:spcPts val="800"/>
                        </a:spcAft>
                      </a:pPr>
                      <a:r>
                        <a:rPr lang="pt-BR" sz="2400" dirty="0" smtClean="0">
                          <a:solidFill>
                            <a:srgbClr val="FF0000"/>
                          </a:solidFill>
                        </a:rPr>
                        <a:t>Renomear</a:t>
                      </a:r>
                      <a:endParaRPr lang="pt-BR" sz="2400" dirty="0">
                        <a:solidFill>
                          <a:srgbClr val="FF0000"/>
                        </a:solidFill>
                      </a:endParaRPr>
                    </a:p>
                  </a:txBody>
                  <a:tcPr marL="30218" marR="30218" marT="0" marB="0" anchor="ctr"/>
                </a:tc>
              </a:tr>
            </a:tbl>
          </a:graphicData>
        </a:graphic>
      </p:graphicFrame>
    </p:spTree>
    <p:extLst>
      <p:ext uri="{BB962C8B-B14F-4D97-AF65-F5344CB8AC3E}">
        <p14:creationId xmlns:p14="http://schemas.microsoft.com/office/powerpoint/2010/main" val="2027516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78"/>
            <a:ext cx="12192000" cy="6855444"/>
          </a:xfrm>
          <a:prstGeom prst="rect">
            <a:avLst/>
          </a:prstGeom>
        </p:spPr>
      </p:pic>
      <p:sp>
        <p:nvSpPr>
          <p:cNvPr id="2" name="Retângulo 1"/>
          <p:cNvSpPr/>
          <p:nvPr/>
        </p:nvSpPr>
        <p:spPr>
          <a:xfrm>
            <a:off x="551936" y="2723288"/>
            <a:ext cx="9341708" cy="1569660"/>
          </a:xfrm>
          <a:prstGeom prst="rect">
            <a:avLst/>
          </a:prstGeom>
        </p:spPr>
        <p:txBody>
          <a:bodyPr wrap="square">
            <a:spAutoFit/>
          </a:bodyPr>
          <a:lstStyle/>
          <a:p>
            <a:pPr algn="ctr"/>
            <a:r>
              <a:rPr lang="pt-BR" sz="9600" b="1" dirty="0" smtClean="0"/>
              <a:t>OBRIGADA</a:t>
            </a:r>
            <a:endParaRPr lang="pt-BR" sz="9600" b="1" dirty="0"/>
          </a:p>
        </p:txBody>
      </p:sp>
    </p:spTree>
    <p:extLst>
      <p:ext uri="{BB962C8B-B14F-4D97-AF65-F5344CB8AC3E}">
        <p14:creationId xmlns:p14="http://schemas.microsoft.com/office/powerpoint/2010/main" val="3619369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630"/>
            <a:ext cx="12192000" cy="6839813"/>
          </a:xfrm>
          <a:prstGeom prst="rect">
            <a:avLst/>
          </a:prstGeom>
        </p:spPr>
      </p:pic>
      <p:sp>
        <p:nvSpPr>
          <p:cNvPr id="6" name="CaixaDeTexto 5"/>
          <p:cNvSpPr txBox="1"/>
          <p:nvPr/>
        </p:nvSpPr>
        <p:spPr>
          <a:xfrm>
            <a:off x="699370" y="321435"/>
            <a:ext cx="4292600" cy="1569660"/>
          </a:xfrm>
          <a:prstGeom prst="rect">
            <a:avLst/>
          </a:prstGeom>
          <a:noFill/>
        </p:spPr>
        <p:txBody>
          <a:bodyPr wrap="square" rtlCol="0">
            <a:spAutoFit/>
          </a:bodyPr>
          <a:lstStyle/>
          <a:p>
            <a:r>
              <a:rPr lang="pt-BR" sz="4800" dirty="0" smtClean="0">
                <a:solidFill>
                  <a:srgbClr val="043194"/>
                </a:solidFill>
              </a:rPr>
              <a:t>Classificações Orçamentárias</a:t>
            </a:r>
            <a:endParaRPr lang="pt-BR" sz="4800" dirty="0">
              <a:solidFill>
                <a:srgbClr val="043194"/>
              </a:solidFill>
            </a:endParaRPr>
          </a:p>
        </p:txBody>
      </p:sp>
      <p:sp>
        <p:nvSpPr>
          <p:cNvPr id="2" name="Retângulo 1"/>
          <p:cNvSpPr/>
          <p:nvPr/>
        </p:nvSpPr>
        <p:spPr>
          <a:xfrm>
            <a:off x="699370" y="2196900"/>
            <a:ext cx="10545279" cy="3935052"/>
          </a:xfrm>
          <a:prstGeom prst="rect">
            <a:avLst/>
          </a:prstGeom>
        </p:spPr>
        <p:txBody>
          <a:bodyPr wrap="square">
            <a:spAutoFit/>
          </a:bodyPr>
          <a:lstStyle/>
          <a:p>
            <a:pPr algn="just">
              <a:lnSpc>
                <a:spcPct val="107000"/>
              </a:lnSpc>
              <a:spcAft>
                <a:spcPts val="800"/>
              </a:spcAft>
            </a:pPr>
            <a:r>
              <a:rPr lang="pt-BR"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METODOLOGIA:</a:t>
            </a:r>
          </a:p>
          <a:p>
            <a:pPr marL="457200" indent="-457200" algn="just">
              <a:lnSpc>
                <a:spcPct val="107000"/>
              </a:lnSpc>
              <a:spcAft>
                <a:spcPts val="800"/>
              </a:spcAft>
              <a:buFont typeface="Arial" panose="020B0604020202020204" pitchFamily="34" charset="0"/>
              <a:buChar char="•"/>
            </a:pP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Orçamento organizado em programas</a:t>
            </a:r>
          </a:p>
          <a:p>
            <a:pPr marL="457200" indent="-457200" algn="just">
              <a:lnSpc>
                <a:spcPct val="107000"/>
              </a:lnSpc>
              <a:spcAft>
                <a:spcPts val="800"/>
              </a:spcAft>
              <a:buFont typeface="Arial" panose="020B0604020202020204" pitchFamily="34" charset="0"/>
              <a:buChar char="•"/>
            </a:pP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Legislação básica das Unidades</a:t>
            </a:r>
          </a:p>
          <a:p>
            <a:pPr marL="457200" indent="-457200" algn="just">
              <a:lnSpc>
                <a:spcPct val="107000"/>
              </a:lnSpc>
              <a:spcAft>
                <a:spcPts val="800"/>
              </a:spcAft>
              <a:buFont typeface="Arial" panose="020B0604020202020204" pitchFamily="34" charset="0"/>
              <a:buChar char="•"/>
            </a:pP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Legislação da Receita</a:t>
            </a:r>
          </a:p>
          <a:p>
            <a:pPr marL="457200" indent="-457200" algn="just">
              <a:lnSpc>
                <a:spcPct val="107000"/>
              </a:lnSpc>
              <a:spcAft>
                <a:spcPts val="800"/>
              </a:spcAft>
              <a:buFont typeface="Arial" panose="020B0604020202020204" pitchFamily="34" charset="0"/>
              <a:buChar char="•"/>
            </a:pP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Histórico das Receitas e Despesas</a:t>
            </a:r>
          </a:p>
          <a:p>
            <a:pPr marL="457200" indent="-457200" algn="just">
              <a:lnSpc>
                <a:spcPct val="107000"/>
              </a:lnSpc>
              <a:spcAft>
                <a:spcPts val="800"/>
              </a:spcAft>
              <a:buFont typeface="Arial" panose="020B0604020202020204" pitchFamily="34" charset="0"/>
              <a:buChar char="•"/>
            </a:pPr>
            <a:r>
              <a:rPr lang="pt-BR"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Comportamento da Execução Orçamentária.</a:t>
            </a:r>
            <a:endParaRPr lang="pt-BR"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pt-BR" sz="2800" dirty="0"/>
          </a:p>
        </p:txBody>
      </p:sp>
    </p:spTree>
    <p:extLst>
      <p:ext uri="{BB962C8B-B14F-4D97-AF65-F5344CB8AC3E}">
        <p14:creationId xmlns:p14="http://schemas.microsoft.com/office/powerpoint/2010/main" val="3495364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630"/>
            <a:ext cx="12192000" cy="6839813"/>
          </a:xfrm>
          <a:prstGeom prst="rect">
            <a:avLst/>
          </a:prstGeom>
        </p:spPr>
      </p:pic>
      <p:sp>
        <p:nvSpPr>
          <p:cNvPr id="6" name="CaixaDeTexto 5"/>
          <p:cNvSpPr txBox="1"/>
          <p:nvPr/>
        </p:nvSpPr>
        <p:spPr>
          <a:xfrm>
            <a:off x="569685" y="562428"/>
            <a:ext cx="4292600" cy="1569660"/>
          </a:xfrm>
          <a:prstGeom prst="rect">
            <a:avLst/>
          </a:prstGeom>
          <a:noFill/>
        </p:spPr>
        <p:txBody>
          <a:bodyPr wrap="square" rtlCol="0">
            <a:spAutoFit/>
          </a:bodyPr>
          <a:lstStyle/>
          <a:p>
            <a:r>
              <a:rPr lang="pt-BR" sz="4800" dirty="0" smtClean="0">
                <a:solidFill>
                  <a:srgbClr val="043194"/>
                </a:solidFill>
              </a:rPr>
              <a:t>PROGRAMAÇÃO QUANTITATIVA</a:t>
            </a:r>
            <a:endParaRPr lang="pt-BR" sz="4800" dirty="0">
              <a:solidFill>
                <a:srgbClr val="043194"/>
              </a:solidFill>
            </a:endParaRPr>
          </a:p>
        </p:txBody>
      </p:sp>
      <p:sp>
        <p:nvSpPr>
          <p:cNvPr id="2" name="Retângulo 1"/>
          <p:cNvSpPr/>
          <p:nvPr/>
        </p:nvSpPr>
        <p:spPr>
          <a:xfrm>
            <a:off x="823360" y="2132088"/>
            <a:ext cx="10545279" cy="5262979"/>
          </a:xfrm>
          <a:prstGeom prst="rect">
            <a:avLst/>
          </a:prstGeom>
        </p:spPr>
        <p:txBody>
          <a:bodyPr wrap="square">
            <a:spAutoFit/>
          </a:bodyPr>
          <a:lstStyle/>
          <a:p>
            <a:r>
              <a:rPr lang="pt-BR" sz="2800" b="1" dirty="0" smtClean="0"/>
              <a:t>DIMENSÕES: </a:t>
            </a:r>
            <a:r>
              <a:rPr lang="pt-BR" sz="2800" dirty="0" smtClean="0"/>
              <a:t> </a:t>
            </a:r>
            <a:r>
              <a:rPr lang="pt-BR" sz="2800" dirty="0"/>
              <a:t>física e </a:t>
            </a:r>
            <a:r>
              <a:rPr lang="pt-BR" sz="2800" dirty="0" smtClean="0"/>
              <a:t>financeira.</a:t>
            </a:r>
          </a:p>
          <a:p>
            <a:endParaRPr lang="pt-BR" sz="2800" dirty="0"/>
          </a:p>
          <a:p>
            <a:endParaRPr lang="pt-BR" sz="2800" dirty="0" smtClean="0"/>
          </a:p>
          <a:p>
            <a:endParaRPr lang="pt-BR" sz="2800" dirty="0" smtClean="0"/>
          </a:p>
          <a:p>
            <a:endParaRPr lang="pt-BR" sz="2800" dirty="0" smtClean="0"/>
          </a:p>
          <a:p>
            <a:r>
              <a:rPr lang="pt-BR" sz="2800" dirty="0" smtClean="0"/>
              <a:t>A </a:t>
            </a:r>
            <a:r>
              <a:rPr lang="pt-BR" sz="2800" dirty="0"/>
              <a:t>dimensão física define a quantidade de bens e serviços a serem </a:t>
            </a:r>
            <a:r>
              <a:rPr lang="pt-BR" sz="2800" dirty="0" smtClean="0"/>
              <a:t>entregues.</a:t>
            </a:r>
          </a:p>
          <a:p>
            <a:endParaRPr lang="pt-BR" sz="2800" dirty="0"/>
          </a:p>
          <a:p>
            <a:r>
              <a:rPr lang="pt-BR" sz="2800" dirty="0"/>
              <a:t>A dimensão financeira estima o montante necessário para o desenvolvimento da ação orçamentária de acordo com os seguintes classificadores</a:t>
            </a:r>
            <a:r>
              <a:rPr lang="pt-BR" sz="2800" strike="sngStrike" dirty="0"/>
              <a:t>:</a:t>
            </a:r>
            <a:endParaRPr lang="pt-BR" sz="2800" dirty="0"/>
          </a:p>
          <a:p>
            <a:endParaRPr lang="pt-BR" sz="2800" dirty="0"/>
          </a:p>
        </p:txBody>
      </p:sp>
      <p:graphicFrame>
        <p:nvGraphicFramePr>
          <p:cNvPr id="3" name="Tabela 2"/>
          <p:cNvGraphicFramePr>
            <a:graphicFrameLocks noGrp="1"/>
          </p:cNvGraphicFramePr>
          <p:nvPr>
            <p:extLst>
              <p:ext uri="{D42A27DB-BD31-4B8C-83A1-F6EECF244321}">
                <p14:modId xmlns:p14="http://schemas.microsoft.com/office/powerpoint/2010/main" val="2564032221"/>
              </p:ext>
            </p:extLst>
          </p:nvPr>
        </p:nvGraphicFramePr>
        <p:xfrm>
          <a:off x="930877" y="2578186"/>
          <a:ext cx="7883610" cy="1742250"/>
        </p:xfrm>
        <a:graphic>
          <a:graphicData uri="http://schemas.openxmlformats.org/drawingml/2006/table">
            <a:tbl>
              <a:tblPr firstRow="1" firstCol="1" bandRow="1">
                <a:tableStyleId>{5C22544A-7EE6-4342-B048-85BDC9FD1C3A}</a:tableStyleId>
              </a:tblPr>
              <a:tblGrid>
                <a:gridCol w="3360686"/>
                <a:gridCol w="4522924"/>
              </a:tblGrid>
              <a:tr h="1670360">
                <a:tc>
                  <a:txBody>
                    <a:bodyPr/>
                    <a:lstStyle/>
                    <a:p>
                      <a:pPr algn="ctr">
                        <a:lnSpc>
                          <a:spcPct val="107000"/>
                        </a:lnSpc>
                        <a:spcAft>
                          <a:spcPts val="0"/>
                        </a:spcAft>
                      </a:pPr>
                      <a:r>
                        <a:rPr lang="pt-BR" sz="2800" dirty="0">
                          <a:effectLst/>
                        </a:rPr>
                        <a:t>ITEM DA ESTRUTURA </a:t>
                      </a:r>
                      <a:br>
                        <a:rPr lang="pt-BR" sz="2800" dirty="0">
                          <a:effectLst/>
                        </a:rPr>
                      </a:br>
                      <a:r>
                        <a:rPr lang="pt-BR" sz="2600" dirty="0">
                          <a:effectLst/>
                        </a:rPr>
                        <a:t>Meta Física </a:t>
                      </a:r>
                      <a:endParaRPr lang="pt-BR"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t-BR" sz="2800" dirty="0">
                          <a:effectLst/>
                        </a:rPr>
                        <a:t>PERGUNTA A SER RESPONDIDA</a:t>
                      </a:r>
                      <a:br>
                        <a:rPr lang="pt-BR" sz="2800" dirty="0">
                          <a:effectLst/>
                        </a:rPr>
                      </a:br>
                      <a:r>
                        <a:rPr lang="pt-BR" sz="2600" dirty="0">
                          <a:effectLst/>
                        </a:rPr>
                        <a:t>Quanto se pretende entregar no exercício</a:t>
                      </a:r>
                      <a:endParaRPr lang="pt-BR"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849519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18" y="0"/>
            <a:ext cx="12192000" cy="6855444"/>
          </a:xfrm>
          <a:prstGeom prst="rect">
            <a:avLst/>
          </a:prstGeom>
        </p:spPr>
      </p:pic>
      <p:sp>
        <p:nvSpPr>
          <p:cNvPr id="4" name="Retângulo 3"/>
          <p:cNvSpPr/>
          <p:nvPr/>
        </p:nvSpPr>
        <p:spPr>
          <a:xfrm>
            <a:off x="359671" y="473424"/>
            <a:ext cx="184731" cy="830997"/>
          </a:xfrm>
          <a:prstGeom prst="rect">
            <a:avLst/>
          </a:prstGeom>
        </p:spPr>
        <p:txBody>
          <a:bodyPr wrap="none">
            <a:spAutoFit/>
          </a:bodyPr>
          <a:lstStyle/>
          <a:p>
            <a:endParaRPr lang="pt-BR" sz="4800" dirty="0">
              <a:solidFill>
                <a:srgbClr val="043194"/>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489542181"/>
              </p:ext>
            </p:extLst>
          </p:nvPr>
        </p:nvGraphicFramePr>
        <p:xfrm>
          <a:off x="807307" y="350419"/>
          <a:ext cx="9522942" cy="3522155"/>
        </p:xfrm>
        <a:graphic>
          <a:graphicData uri="http://schemas.openxmlformats.org/drawingml/2006/table">
            <a:tbl>
              <a:tblPr firstRow="1" firstCol="1" bandRow="1">
                <a:tableStyleId>{5C22544A-7EE6-4342-B048-85BDC9FD1C3A}</a:tableStyleId>
              </a:tblPr>
              <a:tblGrid>
                <a:gridCol w="3945925"/>
                <a:gridCol w="5577017"/>
              </a:tblGrid>
              <a:tr h="603566">
                <a:tc>
                  <a:txBody>
                    <a:bodyPr/>
                    <a:lstStyle/>
                    <a:p>
                      <a:pPr>
                        <a:lnSpc>
                          <a:spcPct val="107000"/>
                        </a:lnSpc>
                        <a:spcAft>
                          <a:spcPts val="0"/>
                        </a:spcAft>
                      </a:pPr>
                      <a:r>
                        <a:rPr lang="pt-BR" sz="2400" dirty="0">
                          <a:effectLst/>
                        </a:rPr>
                        <a:t>ITEM DA ESTRUTURA </a:t>
                      </a:r>
                      <a:br>
                        <a:rPr lang="pt-BR" sz="2400" dirty="0">
                          <a:effectLst/>
                        </a:rPr>
                      </a:br>
                      <a:r>
                        <a:rPr lang="pt-BR" sz="2400" dirty="0">
                          <a:effectLst/>
                        </a:rPr>
                        <a:t>Natureza da 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a:effectLst/>
                        </a:rPr>
                        <a:t>PERGUNTA A SER RESPONDIDA</a:t>
                      </a:r>
                      <a:endParaRPr lang="pt-B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3566">
                <a:tc>
                  <a:txBody>
                    <a:bodyPr/>
                    <a:lstStyle/>
                    <a:p>
                      <a:pPr>
                        <a:lnSpc>
                          <a:spcPct val="107000"/>
                        </a:lnSpc>
                        <a:spcAft>
                          <a:spcPts val="0"/>
                        </a:spcAft>
                      </a:pPr>
                      <a:r>
                        <a:rPr lang="pt-BR" sz="2400" dirty="0" smtClean="0">
                          <a:effectLst/>
                        </a:rPr>
                        <a:t>Categoria Econômica da 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smtClean="0">
                          <a:effectLst/>
                        </a:rPr>
                        <a:t>Qual o efeito econômico da realização da</a:t>
                      </a:r>
                      <a:br>
                        <a:rPr lang="pt-BR" sz="2400" dirty="0" smtClean="0">
                          <a:effectLst/>
                        </a:rPr>
                      </a:br>
                      <a:r>
                        <a:rPr lang="pt-BR" sz="2400" dirty="0" smtClean="0">
                          <a:effectLst/>
                        </a:rPr>
                        <a:t>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3566">
                <a:tc>
                  <a:txBody>
                    <a:bodyPr/>
                    <a:lstStyle/>
                    <a:p>
                      <a:pPr>
                        <a:lnSpc>
                          <a:spcPct val="107000"/>
                        </a:lnSpc>
                        <a:spcAft>
                          <a:spcPts val="0"/>
                        </a:spcAft>
                      </a:pPr>
                      <a:r>
                        <a:rPr lang="pt-BR" sz="2400" dirty="0">
                          <a:effectLst/>
                        </a:rPr>
                        <a:t>Grupo de Natureza de</a:t>
                      </a:r>
                      <a:br>
                        <a:rPr lang="pt-BR" sz="2400" dirty="0">
                          <a:effectLst/>
                        </a:rPr>
                      </a:br>
                      <a:r>
                        <a:rPr lang="pt-BR" sz="2400" dirty="0">
                          <a:effectLst/>
                        </a:rPr>
                        <a:t>Despesa(GND) </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Em qual classe de gasto será realizada a 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24505">
                <a:tc>
                  <a:txBody>
                    <a:bodyPr/>
                    <a:lstStyle/>
                    <a:p>
                      <a:pPr>
                        <a:lnSpc>
                          <a:spcPct val="107000"/>
                        </a:lnSpc>
                        <a:spcAft>
                          <a:spcPts val="0"/>
                        </a:spcAft>
                      </a:pPr>
                      <a:r>
                        <a:rPr lang="pt-BR" sz="2400" dirty="0">
                          <a:effectLst/>
                        </a:rPr>
                        <a:t>Modalidade de Aplicação </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De que forma serão aplicados os recursos?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3566">
                <a:tc>
                  <a:txBody>
                    <a:bodyPr/>
                    <a:lstStyle/>
                    <a:p>
                      <a:pPr>
                        <a:lnSpc>
                          <a:spcPct val="107000"/>
                        </a:lnSpc>
                        <a:spcAft>
                          <a:spcPts val="0"/>
                        </a:spcAft>
                      </a:pPr>
                      <a:r>
                        <a:rPr lang="pt-BR" sz="2400" dirty="0">
                          <a:effectLst/>
                        </a:rPr>
                        <a:t>Elemento de 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Quais os insumos que se pretende utilizar </a:t>
                      </a:r>
                      <a:r>
                        <a:rPr lang="pt-BR" sz="2400" dirty="0" smtClean="0">
                          <a:effectLst/>
                        </a:rPr>
                        <a:t>ou adquirir</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graphicFrame>
        <p:nvGraphicFramePr>
          <p:cNvPr id="3" name="Tabela 2"/>
          <p:cNvGraphicFramePr>
            <a:graphicFrameLocks noGrp="1"/>
          </p:cNvGraphicFramePr>
          <p:nvPr>
            <p:extLst>
              <p:ext uri="{D42A27DB-BD31-4B8C-83A1-F6EECF244321}">
                <p14:modId xmlns:p14="http://schemas.microsoft.com/office/powerpoint/2010/main" val="4197620904"/>
              </p:ext>
            </p:extLst>
          </p:nvPr>
        </p:nvGraphicFramePr>
        <p:xfrm>
          <a:off x="799071" y="3855309"/>
          <a:ext cx="9539415" cy="2936948"/>
        </p:xfrm>
        <a:graphic>
          <a:graphicData uri="http://schemas.openxmlformats.org/drawingml/2006/table">
            <a:tbl>
              <a:tblPr firstRow="1" firstCol="1" bandRow="1">
                <a:tableStyleId>{5C22544A-7EE6-4342-B048-85BDC9FD1C3A}</a:tableStyleId>
              </a:tblPr>
              <a:tblGrid>
                <a:gridCol w="3945924"/>
                <a:gridCol w="5593491"/>
              </a:tblGrid>
              <a:tr h="1762896">
                <a:tc>
                  <a:txBody>
                    <a:bodyPr/>
                    <a:lstStyle/>
                    <a:p>
                      <a:pPr>
                        <a:lnSpc>
                          <a:spcPct val="107000"/>
                        </a:lnSpc>
                        <a:spcAft>
                          <a:spcPts val="0"/>
                        </a:spcAft>
                      </a:pPr>
                      <a:r>
                        <a:rPr lang="pt-BR" sz="2400" dirty="0">
                          <a:effectLst/>
                        </a:rPr>
                        <a:t>Identificador de Uso</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pt-BR" sz="2400" dirty="0">
                          <a:effectLst/>
                        </a:rPr>
                        <a:t>Os recursos são destinados para despesas gerais não contratuais? Para </a:t>
                      </a:r>
                      <a:r>
                        <a:rPr lang="pt-BR" sz="2400" dirty="0" smtClean="0">
                          <a:effectLst/>
                        </a:rPr>
                        <a:t>contrapartida </a:t>
                      </a:r>
                      <a:r>
                        <a:rPr lang="pt-BR" sz="2400" dirty="0">
                          <a:effectLst/>
                        </a:rPr>
                        <a:t>de convênio? Para despesas obrigatórias? Para </a:t>
                      </a:r>
                      <a:r>
                        <a:rPr lang="pt-BR" sz="2400" dirty="0" smtClean="0">
                          <a:effectLst/>
                        </a:rPr>
                        <a:t>despesas contratuais</a:t>
                      </a:r>
                      <a:r>
                        <a:rPr lang="pt-BR" sz="2400" dirty="0">
                          <a:effectLst/>
                        </a:rPr>
                        <a:t>?</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69450">
                <a:tc>
                  <a:txBody>
                    <a:bodyPr/>
                    <a:lstStyle/>
                    <a:p>
                      <a:pPr>
                        <a:lnSpc>
                          <a:spcPct val="107000"/>
                        </a:lnSpc>
                        <a:spcAft>
                          <a:spcPts val="0"/>
                        </a:spcAft>
                      </a:pPr>
                      <a:r>
                        <a:rPr lang="pt-BR" sz="2400" dirty="0">
                          <a:effectLst/>
                        </a:rPr>
                        <a:t>Fonte de Recursos</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De onde virão os recursos para realizar a</a:t>
                      </a:r>
                      <a:br>
                        <a:rPr lang="pt-BR" sz="2400" dirty="0">
                          <a:effectLst/>
                        </a:rPr>
                      </a:br>
                      <a:r>
                        <a:rPr lang="pt-BR" sz="2400" dirty="0">
                          <a:effectLst/>
                        </a:rPr>
                        <a:t>despesa?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6011">
                <a:tc>
                  <a:txBody>
                    <a:bodyPr/>
                    <a:lstStyle/>
                    <a:p>
                      <a:pPr>
                        <a:lnSpc>
                          <a:spcPct val="107000"/>
                        </a:lnSpc>
                        <a:spcAft>
                          <a:spcPts val="0"/>
                        </a:spcAft>
                      </a:pPr>
                      <a:r>
                        <a:rPr lang="pt-BR" sz="2400" dirty="0">
                          <a:effectLst/>
                        </a:rPr>
                        <a:t>Dotação </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pt-BR" sz="2400" dirty="0">
                          <a:effectLst/>
                        </a:rPr>
                        <a:t>Qual o montante alocado?</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151611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630"/>
            <a:ext cx="12192000" cy="6839813"/>
          </a:xfrm>
          <a:prstGeom prst="rect">
            <a:avLst/>
          </a:prstGeom>
        </p:spPr>
      </p:pic>
      <p:sp>
        <p:nvSpPr>
          <p:cNvPr id="6" name="CaixaDeTexto 5"/>
          <p:cNvSpPr txBox="1"/>
          <p:nvPr/>
        </p:nvSpPr>
        <p:spPr>
          <a:xfrm>
            <a:off x="800343" y="562428"/>
            <a:ext cx="5592219" cy="1569660"/>
          </a:xfrm>
          <a:prstGeom prst="rect">
            <a:avLst/>
          </a:prstGeom>
          <a:noFill/>
        </p:spPr>
        <p:txBody>
          <a:bodyPr wrap="square" rtlCol="0">
            <a:spAutoFit/>
          </a:bodyPr>
          <a:lstStyle/>
          <a:p>
            <a:r>
              <a:rPr lang="pt-BR" sz="3200" b="1" dirty="0" smtClean="0">
                <a:solidFill>
                  <a:srgbClr val="043194"/>
                </a:solidFill>
              </a:rPr>
              <a:t>ITENS A SEREM OBSERVADOS NO LANÇAMENTO DA PROPOSTA PTA/LOA</a:t>
            </a:r>
            <a:endParaRPr lang="pt-BR" sz="3200" b="1" dirty="0">
              <a:solidFill>
                <a:srgbClr val="043194"/>
              </a:solidFill>
            </a:endParaRPr>
          </a:p>
        </p:txBody>
      </p:sp>
      <p:sp>
        <p:nvSpPr>
          <p:cNvPr id="2" name="Retângulo 1"/>
          <p:cNvSpPr/>
          <p:nvPr/>
        </p:nvSpPr>
        <p:spPr>
          <a:xfrm>
            <a:off x="569684" y="1982716"/>
            <a:ext cx="10545279" cy="4767844"/>
          </a:xfrm>
          <a:prstGeom prst="rect">
            <a:avLst/>
          </a:prstGeom>
        </p:spPr>
        <p:txBody>
          <a:bodyPr wrap="square">
            <a:spAutoFit/>
          </a:bodyPr>
          <a:lstStyle/>
          <a:p>
            <a:pPr algn="ctr">
              <a:lnSpc>
                <a:spcPct val="107000"/>
              </a:lnSpc>
              <a:spcAft>
                <a:spcPts val="800"/>
              </a:spcAft>
            </a:pPr>
            <a:r>
              <a:rPr lang="pt-BR" sz="2800" b="1" dirty="0" smtClean="0">
                <a:solidFill>
                  <a:srgbClr val="FF0000"/>
                </a:solidFill>
                <a:latin typeface="Calibri" panose="020F0502020204030204" pitchFamily="34" charset="0"/>
                <a:ea typeface="Times New Roman" panose="02020603050405020304" pitchFamily="18" charset="0"/>
              </a:rPr>
              <a:t>PROGRAMA </a:t>
            </a:r>
            <a:r>
              <a:rPr lang="pt-BR" sz="2800" b="1" dirty="0">
                <a:solidFill>
                  <a:srgbClr val="FF0000"/>
                </a:solidFill>
                <a:latin typeface="Calibri" panose="020F0502020204030204" pitchFamily="34" charset="0"/>
                <a:ea typeface="Times New Roman" panose="02020603050405020304" pitchFamily="18" charset="0"/>
              </a:rPr>
              <a:t>036 – APOIO </a:t>
            </a:r>
            <a:r>
              <a:rPr lang="pt-BR" sz="2800" b="1" dirty="0" smtClean="0">
                <a:solidFill>
                  <a:srgbClr val="FF0000"/>
                </a:solidFill>
                <a:latin typeface="Calibri" panose="020F0502020204030204" pitchFamily="34" charset="0"/>
                <a:ea typeface="Times New Roman" panose="02020603050405020304" pitchFamily="18" charset="0"/>
              </a:rPr>
              <a:t>ADMINISTRATIVO</a:t>
            </a:r>
          </a:p>
          <a:p>
            <a:pPr marL="457200">
              <a:lnSpc>
                <a:spcPct val="115000"/>
              </a:lnSpc>
              <a:spcBef>
                <a:spcPts val="1200"/>
              </a:spcBef>
              <a:spcAft>
                <a:spcPts val="0"/>
              </a:spcAft>
            </a:pPr>
            <a:r>
              <a:rPr lang="pt-BR" sz="2600" dirty="0" smtClean="0">
                <a:solidFill>
                  <a:srgbClr val="000000"/>
                </a:solidFill>
                <a:latin typeface="Calibri" panose="020F0502020204030204" pitchFamily="34" charset="0"/>
                <a:ea typeface="Times New Roman" panose="02020603050405020304" pitchFamily="18" charset="0"/>
              </a:rPr>
              <a:t>2004 </a:t>
            </a:r>
            <a:r>
              <a:rPr lang="pt-BR" sz="2600" dirty="0">
                <a:solidFill>
                  <a:srgbClr val="000000"/>
                </a:solidFill>
                <a:latin typeface="Calibri" panose="020F0502020204030204" pitchFamily="34" charset="0"/>
                <a:ea typeface="Times New Roman" panose="02020603050405020304" pitchFamily="18" charset="0"/>
              </a:rPr>
              <a:t>– Manutenção de Gabinete</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2005 – Manutenção e Conservação de Bens Imóveis</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2006 – Manutenção de Serviços de Transportes</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2007 – Manutenção de Serviços Administrativos Gerais</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2008 – Remuneração de Pessoal Ativo do Estado e Encargos Sociais</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2009 – Manutenção de Ações de Informática</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2010 – Manutenção de Órgãos Colegiados</a:t>
            </a:r>
            <a:endParaRPr lang="pt-BR" sz="2600" dirty="0">
              <a:latin typeface="Times New Roman" panose="02020603050405020304" pitchFamily="18" charset="0"/>
              <a:ea typeface="Times New Roman" panose="02020603050405020304" pitchFamily="18" charset="0"/>
            </a:endParaRPr>
          </a:p>
          <a:p>
            <a:pPr marL="457200">
              <a:lnSpc>
                <a:spcPct val="115000"/>
              </a:lnSpc>
              <a:spcAft>
                <a:spcPts val="0"/>
              </a:spcAft>
            </a:pPr>
            <a:r>
              <a:rPr lang="pt-BR" sz="2600" dirty="0">
                <a:solidFill>
                  <a:srgbClr val="000000"/>
                </a:solidFill>
                <a:latin typeface="Calibri" panose="020F0502020204030204" pitchFamily="34" charset="0"/>
                <a:ea typeface="Times New Roman" panose="02020603050405020304" pitchFamily="18" charset="0"/>
              </a:rPr>
              <a:t>2014 – Publicidade Institucional e Propaganda</a:t>
            </a:r>
            <a:endParaRPr lang="pt-BR" sz="2600" dirty="0">
              <a:latin typeface="Times New Roman" panose="02020603050405020304" pitchFamily="18" charset="0"/>
              <a:ea typeface="Times New Roman" panose="02020603050405020304" pitchFamily="18" charset="0"/>
            </a:endParaRPr>
          </a:p>
          <a:p>
            <a:endParaRPr lang="pt-BR" dirty="0"/>
          </a:p>
        </p:txBody>
      </p:sp>
    </p:spTree>
    <p:extLst>
      <p:ext uri="{BB962C8B-B14F-4D97-AF65-F5344CB8AC3E}">
        <p14:creationId xmlns:p14="http://schemas.microsoft.com/office/powerpoint/2010/main" val="1762691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742679" y="587141"/>
            <a:ext cx="5592219" cy="1569660"/>
          </a:xfrm>
          <a:prstGeom prst="rect">
            <a:avLst/>
          </a:prstGeom>
          <a:noFill/>
        </p:spPr>
        <p:txBody>
          <a:bodyPr wrap="square" rtlCol="0">
            <a:spAutoFit/>
          </a:bodyPr>
          <a:lstStyle/>
          <a:p>
            <a:r>
              <a:rPr lang="pt-BR" sz="3200" b="1" dirty="0" smtClean="0">
                <a:solidFill>
                  <a:srgbClr val="043194"/>
                </a:solidFill>
              </a:rPr>
              <a:t>ITENS A SEREM OBSERVADOS NO LANÇAMENTO DA PROPOSTA PTA/LOA</a:t>
            </a:r>
            <a:endParaRPr lang="pt-BR" sz="3200" b="1" dirty="0">
              <a:solidFill>
                <a:srgbClr val="043194"/>
              </a:solidFill>
            </a:endParaRPr>
          </a:p>
        </p:txBody>
      </p:sp>
      <p:sp>
        <p:nvSpPr>
          <p:cNvPr id="2" name="Retângulo 1"/>
          <p:cNvSpPr/>
          <p:nvPr/>
        </p:nvSpPr>
        <p:spPr>
          <a:xfrm>
            <a:off x="742679" y="2007430"/>
            <a:ext cx="10545279" cy="4678204"/>
          </a:xfrm>
          <a:prstGeom prst="rect">
            <a:avLst/>
          </a:prstGeom>
        </p:spPr>
        <p:txBody>
          <a:bodyPr wrap="square">
            <a:spAutoFit/>
          </a:bodyPr>
          <a:lstStyle/>
          <a:p>
            <a:endParaRPr lang="pt-BR" b="1" dirty="0" smtClean="0"/>
          </a:p>
          <a:p>
            <a:r>
              <a:rPr lang="pt-BR" sz="2800" b="1" dirty="0" smtClean="0">
                <a:solidFill>
                  <a:srgbClr val="FF0000"/>
                </a:solidFill>
              </a:rPr>
              <a:t>PROGRAMA </a:t>
            </a:r>
            <a:r>
              <a:rPr lang="pt-BR" sz="2800" b="1" dirty="0">
                <a:solidFill>
                  <a:srgbClr val="FF0000"/>
                </a:solidFill>
              </a:rPr>
              <a:t>996 – OPERAÇÕES ESPECIAIS – </a:t>
            </a:r>
            <a:r>
              <a:rPr lang="pt-BR" sz="2800" b="1" dirty="0" smtClean="0">
                <a:solidFill>
                  <a:srgbClr val="FF0000"/>
                </a:solidFill>
              </a:rPr>
              <a:t>OUTRAS</a:t>
            </a:r>
          </a:p>
          <a:p>
            <a:endParaRPr lang="pt-BR" sz="2800" dirty="0"/>
          </a:p>
          <a:p>
            <a:r>
              <a:rPr lang="pt-BR" sz="2800" dirty="0"/>
              <a:t>8002 – Recolhimento do PIS – PASEP e pagamento do abono</a:t>
            </a:r>
          </a:p>
          <a:p>
            <a:r>
              <a:rPr lang="pt-BR" sz="2800" dirty="0"/>
              <a:t>8010 – Indenizações e Restituições</a:t>
            </a:r>
          </a:p>
          <a:p>
            <a:r>
              <a:rPr lang="pt-BR" sz="2800" dirty="0"/>
              <a:t>8011 – Operacionalização de contratos remanescentes de órgãos extintos</a:t>
            </a:r>
          </a:p>
          <a:p>
            <a:r>
              <a:rPr lang="pt-BR" sz="2800" dirty="0"/>
              <a:t>8039 – Encargos com obrigações tributárias e contributivas</a:t>
            </a:r>
          </a:p>
          <a:p>
            <a:r>
              <a:rPr lang="pt-BR" sz="2800" dirty="0"/>
              <a:t>8043 – Participação do Estado no capital de empresas estatais</a:t>
            </a:r>
          </a:p>
          <a:p>
            <a:r>
              <a:rPr lang="pt-BR" sz="2800" dirty="0"/>
              <a:t>8050 – Benefícios e Pensões Indenizatórias decorrentes de Legislação Especial e/ou Decisões Judiciais.</a:t>
            </a:r>
          </a:p>
        </p:txBody>
      </p:sp>
    </p:spTree>
    <p:extLst>
      <p:ext uri="{BB962C8B-B14F-4D97-AF65-F5344CB8AC3E}">
        <p14:creationId xmlns:p14="http://schemas.microsoft.com/office/powerpoint/2010/main" val="2446264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569684" y="562428"/>
            <a:ext cx="5592219" cy="1569660"/>
          </a:xfrm>
          <a:prstGeom prst="rect">
            <a:avLst/>
          </a:prstGeom>
          <a:noFill/>
        </p:spPr>
        <p:txBody>
          <a:bodyPr wrap="square" rtlCol="0">
            <a:spAutoFit/>
          </a:bodyPr>
          <a:lstStyle/>
          <a:p>
            <a:r>
              <a:rPr lang="pt-BR" sz="3200" b="1" dirty="0" smtClean="0">
                <a:solidFill>
                  <a:srgbClr val="043194"/>
                </a:solidFill>
              </a:rPr>
              <a:t>ITENS A SEREM OBSERVADOS NO LANÇAMENTO DA PROPOSTA PTA/LOA</a:t>
            </a:r>
            <a:endParaRPr lang="pt-BR" sz="3200" b="1" dirty="0">
              <a:solidFill>
                <a:srgbClr val="043194"/>
              </a:solidFill>
            </a:endParaRPr>
          </a:p>
        </p:txBody>
      </p:sp>
      <p:sp>
        <p:nvSpPr>
          <p:cNvPr id="2" name="Retângulo 1"/>
          <p:cNvSpPr/>
          <p:nvPr/>
        </p:nvSpPr>
        <p:spPr>
          <a:xfrm>
            <a:off x="569684" y="2081149"/>
            <a:ext cx="10545279" cy="4093428"/>
          </a:xfrm>
          <a:prstGeom prst="rect">
            <a:avLst/>
          </a:prstGeom>
        </p:spPr>
        <p:txBody>
          <a:bodyPr wrap="square">
            <a:spAutoFit/>
          </a:bodyPr>
          <a:lstStyle/>
          <a:p>
            <a:endParaRPr lang="pt-BR" b="1" dirty="0" smtClean="0"/>
          </a:p>
          <a:p>
            <a:r>
              <a:rPr lang="pt-BR" sz="2800" b="1" dirty="0">
                <a:solidFill>
                  <a:srgbClr val="FF0000"/>
                </a:solidFill>
              </a:rPr>
              <a:t>PROGRAMA 997: PREVIDÊNCIA DE INATIVOS E PENSIONISTAS DO </a:t>
            </a:r>
            <a:r>
              <a:rPr lang="pt-BR" sz="2800" b="1" dirty="0" smtClean="0">
                <a:solidFill>
                  <a:srgbClr val="FF0000"/>
                </a:solidFill>
              </a:rPr>
              <a:t>ESTADO</a:t>
            </a:r>
          </a:p>
          <a:p>
            <a:endParaRPr lang="pt-BR" sz="2800" dirty="0"/>
          </a:p>
          <a:p>
            <a:r>
              <a:rPr lang="pt-BR" sz="2800" dirty="0"/>
              <a:t>8001 – Pagamento de Aposentadoria e Pensões – Servidores Civis</a:t>
            </a:r>
          </a:p>
          <a:p>
            <a:r>
              <a:rPr lang="pt-BR" sz="2800" dirty="0"/>
              <a:t>8022 – Pagamento de Aposentadorias e Pensões – Servidores Militares</a:t>
            </a:r>
          </a:p>
          <a:p>
            <a:r>
              <a:rPr lang="pt-BR" sz="2800" dirty="0"/>
              <a:t>8041 – Pagamento de inativos e pensionistas MS-MT</a:t>
            </a:r>
          </a:p>
          <a:p>
            <a:r>
              <a:rPr lang="pt-BR" sz="2800" dirty="0"/>
              <a:t>8040 - Recolhimento de encargos e obrigações previdenciárias de inativos e pensionistas do Estado de Mato Grosso.</a:t>
            </a:r>
          </a:p>
          <a:p>
            <a:r>
              <a:rPr lang="pt-BR" dirty="0"/>
              <a:t> </a:t>
            </a:r>
          </a:p>
        </p:txBody>
      </p:sp>
    </p:spTree>
    <p:extLst>
      <p:ext uri="{BB962C8B-B14F-4D97-AF65-F5344CB8AC3E}">
        <p14:creationId xmlns:p14="http://schemas.microsoft.com/office/powerpoint/2010/main" val="1522075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8008"/>
            <a:ext cx="12192000" cy="6839813"/>
          </a:xfrm>
          <a:prstGeom prst="rect">
            <a:avLst/>
          </a:prstGeom>
        </p:spPr>
      </p:pic>
      <p:sp>
        <p:nvSpPr>
          <p:cNvPr id="6" name="CaixaDeTexto 5"/>
          <p:cNvSpPr txBox="1"/>
          <p:nvPr/>
        </p:nvSpPr>
        <p:spPr>
          <a:xfrm>
            <a:off x="569684" y="562428"/>
            <a:ext cx="5592219" cy="1569660"/>
          </a:xfrm>
          <a:prstGeom prst="rect">
            <a:avLst/>
          </a:prstGeom>
          <a:noFill/>
        </p:spPr>
        <p:txBody>
          <a:bodyPr wrap="square" rtlCol="0">
            <a:spAutoFit/>
          </a:bodyPr>
          <a:lstStyle/>
          <a:p>
            <a:r>
              <a:rPr lang="pt-BR" sz="3200" b="1" dirty="0" smtClean="0">
                <a:solidFill>
                  <a:srgbClr val="043194"/>
                </a:solidFill>
              </a:rPr>
              <a:t>ITENS A SEREM OBSERVADOS </a:t>
            </a:r>
            <a:r>
              <a:rPr lang="pt-BR" sz="3200" b="1" dirty="0" smtClean="0">
                <a:solidFill>
                  <a:srgbClr val="143784"/>
                </a:solidFill>
              </a:rPr>
              <a:t>NO</a:t>
            </a:r>
            <a:r>
              <a:rPr lang="pt-BR" sz="3200" b="1" dirty="0" smtClean="0">
                <a:solidFill>
                  <a:srgbClr val="043194"/>
                </a:solidFill>
              </a:rPr>
              <a:t> LANÇAMENTO DA PROPOSTA PTA/LOA</a:t>
            </a:r>
            <a:endParaRPr lang="pt-BR" sz="3200" b="1" dirty="0">
              <a:solidFill>
                <a:srgbClr val="043194"/>
              </a:solidFill>
            </a:endParaRPr>
          </a:p>
        </p:txBody>
      </p:sp>
      <p:sp>
        <p:nvSpPr>
          <p:cNvPr id="2" name="Retângulo 1"/>
          <p:cNvSpPr/>
          <p:nvPr/>
        </p:nvSpPr>
        <p:spPr>
          <a:xfrm>
            <a:off x="569684" y="2132088"/>
            <a:ext cx="10545279" cy="3385542"/>
          </a:xfrm>
          <a:prstGeom prst="rect">
            <a:avLst/>
          </a:prstGeom>
        </p:spPr>
        <p:txBody>
          <a:bodyPr wrap="square">
            <a:spAutoFit/>
          </a:bodyPr>
          <a:lstStyle/>
          <a:p>
            <a:endParaRPr lang="pt-BR" b="1" dirty="0" smtClean="0"/>
          </a:p>
          <a:p>
            <a:r>
              <a:rPr lang="pt-BR" sz="2800" b="1" dirty="0">
                <a:solidFill>
                  <a:srgbClr val="FF0000"/>
                </a:solidFill>
              </a:rPr>
              <a:t>PROGRAMA 998 – CUMPRIMENTO DE SENTENÇAS </a:t>
            </a:r>
            <a:r>
              <a:rPr lang="pt-BR" sz="2800" b="1" dirty="0" smtClean="0">
                <a:solidFill>
                  <a:srgbClr val="FF0000"/>
                </a:solidFill>
              </a:rPr>
              <a:t>JUDICIAIS</a:t>
            </a:r>
          </a:p>
          <a:p>
            <a:endParaRPr lang="pt-BR" sz="2800" b="1" dirty="0"/>
          </a:p>
          <a:p>
            <a:r>
              <a:rPr lang="pt-BR" sz="2800" dirty="0" smtClean="0"/>
              <a:t>8003 </a:t>
            </a:r>
            <a:r>
              <a:rPr lang="pt-BR" sz="2800" dirty="0"/>
              <a:t>– Cumprimento de sentenças judiciais transitadas em julgado – Adm. Direta</a:t>
            </a:r>
          </a:p>
          <a:p>
            <a:r>
              <a:rPr lang="pt-BR" sz="2800" dirty="0"/>
              <a:t>8023 – Cumprimento de sentenças judiciais transitadas em julgado – Adm. Indireta</a:t>
            </a:r>
          </a:p>
          <a:p>
            <a:r>
              <a:rPr lang="pt-BR" sz="2800" dirty="0"/>
              <a:t>8049 – Sentenças Judiciais Transitadas em Julgado de Pequeno Valor</a:t>
            </a:r>
          </a:p>
        </p:txBody>
      </p:sp>
    </p:spTree>
    <p:extLst>
      <p:ext uri="{BB962C8B-B14F-4D97-AF65-F5344CB8AC3E}">
        <p14:creationId xmlns:p14="http://schemas.microsoft.com/office/powerpoint/2010/main" val="4182453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9F6DA4644307DA4D948B5EF5C5790250" ma:contentTypeVersion="1" ma:contentTypeDescription="Crie um novo documento." ma:contentTypeScope="" ma:versionID="1b2cc1198454a49126272200bc152721">
  <xsd:schema xmlns:xsd="http://www.w3.org/2001/XMLSchema" xmlns:xs="http://www.w3.org/2001/XMLSchema" xmlns:p="http://schemas.microsoft.com/office/2006/metadata/properties" xmlns:ns1="http://schemas.microsoft.com/sharepoint/v3" targetNamespace="http://schemas.microsoft.com/office/2006/metadata/properties" ma:root="true" ma:fieldsID="ba0538c7b1f40a7acdc429e1527b134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Agendamento de Data de Início" ma:description="" ma:hidden="true" ma:internalName="PublishingStartDate">
      <xsd:simpleType>
        <xsd:restriction base="dms:Unknown"/>
      </xsd:simpleType>
    </xsd:element>
    <xsd:element name="PublishingExpirationDate" ma:index="9" nillable="true" ma:displayName="Agendamento de Data de Término"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BCF126-185A-4FC1-91DF-2B7878E1A64C}">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3A2D2A32-EC31-43C6-B489-35D4DEB0EA07}">
  <ds:schemaRefs>
    <ds:schemaRef ds:uri="http://schemas.microsoft.com/sharepoint/v3/contenttype/forms"/>
  </ds:schemaRefs>
</ds:datastoreItem>
</file>

<file path=customXml/itemProps3.xml><?xml version="1.0" encoding="utf-8"?>
<ds:datastoreItem xmlns:ds="http://schemas.openxmlformats.org/officeDocument/2006/customXml" ds:itemID="{AC5AA705-80E0-4DCC-8E3C-760F72E590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899</TotalTime>
  <Words>1596</Words>
  <Application>Microsoft Office PowerPoint</Application>
  <PresentationFormat>Widescreen</PresentationFormat>
  <Paragraphs>253</Paragraphs>
  <Slides>26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26</vt:i4>
      </vt:variant>
    </vt:vector>
  </HeadingPairs>
  <TitlesOfParts>
    <vt:vector size="32" baseType="lpstr">
      <vt:lpstr>Arial</vt:lpstr>
      <vt:lpstr>Calibri</vt:lpstr>
      <vt:lpstr>Calibri Light</vt:lpstr>
      <vt:lpstr>Calibri-Bold</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SefazMT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Flavio Henrique Graca da Costa</dc:creator>
  <cp:lastModifiedBy>Julia Rezende Siqueira</cp:lastModifiedBy>
  <cp:revision>61</cp:revision>
  <dcterms:created xsi:type="dcterms:W3CDTF">2019-04-03T13:26:47Z</dcterms:created>
  <dcterms:modified xsi:type="dcterms:W3CDTF">2023-01-12T20:03:27Z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0x0101009F6DA4644307DA4D948B5EF5C5790250</vt:lpwstr>
  </property>
</Properties>
</file>