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21873"/>
    <a:srgbClr val="3A669C"/>
    <a:srgbClr val="E9ED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70" autoAdjust="0"/>
    <p:restoredTop sz="82874" autoAdjust="0"/>
  </p:normalViewPr>
  <p:slideViewPr>
    <p:cSldViewPr snapToGrid="0" snapToObjects="1">
      <p:cViewPr varScale="1">
        <p:scale>
          <a:sx n="60" d="100"/>
          <a:sy n="60" d="100"/>
        </p:scale>
        <p:origin x="-7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BBA91-98B0-4967-9ADB-EB452C5FC2AD}">
      <dsp:nvSpPr>
        <dsp:cNvPr id="0" name=""/>
        <dsp:cNvSpPr/>
      </dsp:nvSpPr>
      <dsp:spPr>
        <a:xfrm>
          <a:off x="4896765" y="3215741"/>
          <a:ext cx="3433623" cy="1584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Execução Orçamentária e Financeira</a:t>
          </a:r>
          <a:endParaRPr lang="pt-BR" sz="2200" kern="1200" dirty="0"/>
        </a:p>
      </dsp:txBody>
      <dsp:txXfrm>
        <a:off x="5961649" y="3646561"/>
        <a:ext cx="2333942" cy="1118476"/>
      </dsp:txXfrm>
    </dsp:sp>
    <dsp:sp modelId="{E26E52DA-D5A2-4289-B764-237DAEBEFD0B}">
      <dsp:nvSpPr>
        <dsp:cNvPr id="0" name=""/>
        <dsp:cNvSpPr/>
      </dsp:nvSpPr>
      <dsp:spPr>
        <a:xfrm>
          <a:off x="318768" y="3234101"/>
          <a:ext cx="3433623" cy="1584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Monitoramento</a:t>
          </a:r>
          <a:endParaRPr lang="pt-B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Avaliação</a:t>
          </a:r>
          <a:endParaRPr lang="pt-BR" sz="2200" kern="1200" dirty="0"/>
        </a:p>
      </dsp:txBody>
      <dsp:txXfrm>
        <a:off x="353565" y="3664921"/>
        <a:ext cx="2333942" cy="1118476"/>
      </dsp:txXfrm>
    </dsp:sp>
    <dsp:sp modelId="{61602513-E071-4419-A504-58CDB03BAC92}">
      <dsp:nvSpPr>
        <dsp:cNvPr id="0" name=""/>
        <dsp:cNvSpPr/>
      </dsp:nvSpPr>
      <dsp:spPr>
        <a:xfrm>
          <a:off x="4896765" y="0"/>
          <a:ext cx="3433623" cy="1584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228600" lvl="1" indent="-228600" algn="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Orientações Estratégicas</a:t>
          </a:r>
          <a:endParaRPr lang="pt-BR" sz="2200" kern="1200" dirty="0"/>
        </a:p>
        <a:p>
          <a:pPr marL="228600" lvl="1" indent="-228600" algn="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PPA</a:t>
          </a:r>
          <a:endParaRPr lang="pt-BR" sz="2200" kern="1200" dirty="0"/>
        </a:p>
        <a:p>
          <a:pPr marL="228600" lvl="1" indent="-228600" algn="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PTA/LOA</a:t>
          </a:r>
          <a:endParaRPr lang="pt-BR" sz="2200" kern="1200" dirty="0"/>
        </a:p>
      </dsp:txBody>
      <dsp:txXfrm>
        <a:off x="5961649" y="34797"/>
        <a:ext cx="2333942" cy="1118476"/>
      </dsp:txXfrm>
    </dsp:sp>
    <dsp:sp modelId="{5C85E7EF-C3CC-4B28-8572-0B307D64B600}">
      <dsp:nvSpPr>
        <dsp:cNvPr id="0" name=""/>
        <dsp:cNvSpPr/>
      </dsp:nvSpPr>
      <dsp:spPr>
        <a:xfrm>
          <a:off x="294730" y="0"/>
          <a:ext cx="3433623" cy="1584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Ações Corretivas</a:t>
          </a:r>
          <a:endParaRPr lang="pt-B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Revisão  </a:t>
          </a:r>
          <a:endParaRPr lang="pt-BR" sz="2200" kern="1200" dirty="0"/>
        </a:p>
      </dsp:txBody>
      <dsp:txXfrm>
        <a:off x="329527" y="34797"/>
        <a:ext cx="2333942" cy="1118476"/>
      </dsp:txXfrm>
    </dsp:sp>
    <dsp:sp modelId="{0B96D263-AB16-45E6-9A48-DBB7F0C558F9}">
      <dsp:nvSpPr>
        <dsp:cNvPr id="0" name=""/>
        <dsp:cNvSpPr/>
      </dsp:nvSpPr>
      <dsp:spPr>
        <a:xfrm>
          <a:off x="1972215" y="282166"/>
          <a:ext cx="2143476" cy="214347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ACT</a:t>
          </a:r>
          <a:endParaRPr lang="pt-BR" sz="3100" kern="1200" dirty="0"/>
        </a:p>
      </dsp:txBody>
      <dsp:txXfrm>
        <a:off x="2600025" y="909976"/>
        <a:ext cx="1515666" cy="1515666"/>
      </dsp:txXfrm>
    </dsp:sp>
    <dsp:sp modelId="{1D0EF131-2F3A-42D6-9CA4-1368B092AC71}">
      <dsp:nvSpPr>
        <dsp:cNvPr id="0" name=""/>
        <dsp:cNvSpPr/>
      </dsp:nvSpPr>
      <dsp:spPr>
        <a:xfrm rot="5400000">
          <a:off x="4214697" y="282166"/>
          <a:ext cx="2143476" cy="214347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PLAN</a:t>
          </a:r>
          <a:endParaRPr lang="pt-BR" sz="3100" kern="1200" dirty="0"/>
        </a:p>
      </dsp:txBody>
      <dsp:txXfrm rot="-5400000">
        <a:off x="4214697" y="909976"/>
        <a:ext cx="1515666" cy="1515666"/>
      </dsp:txXfrm>
    </dsp:sp>
    <dsp:sp modelId="{3D20BCEE-6EBD-49E1-816F-4CCF04957F4A}">
      <dsp:nvSpPr>
        <dsp:cNvPr id="0" name=""/>
        <dsp:cNvSpPr/>
      </dsp:nvSpPr>
      <dsp:spPr>
        <a:xfrm rot="10800000">
          <a:off x="4214697" y="2524648"/>
          <a:ext cx="2143476" cy="214347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DO</a:t>
          </a:r>
          <a:endParaRPr lang="pt-BR" sz="3100" kern="1200" dirty="0"/>
        </a:p>
      </dsp:txBody>
      <dsp:txXfrm rot="10800000">
        <a:off x="4214697" y="2524648"/>
        <a:ext cx="1515666" cy="1515666"/>
      </dsp:txXfrm>
    </dsp:sp>
    <dsp:sp modelId="{BCE6B031-C924-48C8-8044-95E245D3A905}">
      <dsp:nvSpPr>
        <dsp:cNvPr id="0" name=""/>
        <dsp:cNvSpPr/>
      </dsp:nvSpPr>
      <dsp:spPr>
        <a:xfrm rot="16200000">
          <a:off x="1972215" y="2524648"/>
          <a:ext cx="2143476" cy="214347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CHECK</a:t>
          </a:r>
          <a:endParaRPr lang="pt-BR" sz="3100" kern="1200" dirty="0"/>
        </a:p>
      </dsp:txBody>
      <dsp:txXfrm rot="5400000">
        <a:off x="2600025" y="2524648"/>
        <a:ext cx="1515666" cy="1515666"/>
      </dsp:txXfrm>
    </dsp:sp>
    <dsp:sp modelId="{3F6264E0-6F69-4F51-BFC5-1F683B67A7E9}">
      <dsp:nvSpPr>
        <dsp:cNvPr id="0" name=""/>
        <dsp:cNvSpPr/>
      </dsp:nvSpPr>
      <dsp:spPr>
        <a:xfrm>
          <a:off x="3795160" y="2029619"/>
          <a:ext cx="740068" cy="64353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92C071-F52A-4949-B761-A92427AAF289}">
      <dsp:nvSpPr>
        <dsp:cNvPr id="0" name=""/>
        <dsp:cNvSpPr/>
      </dsp:nvSpPr>
      <dsp:spPr>
        <a:xfrm rot="10800000">
          <a:off x="3795160" y="2277134"/>
          <a:ext cx="740068" cy="64353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5679</Words>
  <Application>Microsoft Office PowerPoint</Application>
  <PresentationFormat>Apresentação na tela (4:3)</PresentationFormat>
  <Paragraphs>800</Paragraphs>
  <Slides>67</Slides>
  <Notes>35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67</vt:i4>
      </vt:variant>
    </vt:vector>
  </HeadingPairs>
  <TitlesOfParts>
    <vt:vector size="70" baseType="lpstr">
      <vt:lpstr>Office Theme</vt:lpstr>
      <vt:lpstr>Documento do Microsoft Office Word</vt:lpstr>
      <vt:lpstr>Planilha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Priorização dos Recursos</vt:lpstr>
      <vt:lpstr>Classificação por Esfera</vt:lpstr>
      <vt:lpstr>Slide 24</vt:lpstr>
      <vt:lpstr>Modalidade de Aplicação</vt:lpstr>
      <vt:lpstr>Despesa de Pessoal x Outras Despesas</vt:lpstr>
      <vt:lpstr>Slide 27</vt:lpstr>
      <vt:lpstr>Operações Especiais - Obrigatórias</vt:lpstr>
      <vt:lpstr>Regionalização da Despesa</vt:lpstr>
      <vt:lpstr>Fontes de Consulta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Desempenho do Cenário Fiscal de Mato Grosso</vt:lpstr>
      <vt:lpstr> Desempenho do Cenário Fiscal Consolidado Poder Executivo</vt:lpstr>
      <vt:lpstr> Desempenho orçamentário/financeiro das ações do poder executivo </vt:lpstr>
      <vt:lpstr>Movimentação Orçamentária</vt:lpstr>
      <vt:lpstr>Movimentação Orçamentária – Ações de Prioridade</vt:lpstr>
      <vt:lpstr>Slide 43</vt:lpstr>
      <vt:lpstr>Slide 44</vt:lpstr>
      <vt:lpstr>Slide 45</vt:lpstr>
      <vt:lpstr>Slide 46</vt:lpstr>
      <vt:lpstr>Slide 47</vt:lpstr>
      <vt:lpstr>Slide 48</vt:lpstr>
      <vt:lpstr> Teto orçamentário</vt:lpstr>
      <vt:lpstr> Estrutura Esquemática do Teto Orçamentário LOA 2018</vt:lpstr>
      <vt:lpstr>Slide 51</vt:lpstr>
      <vt:lpstr>Slide 52</vt:lpstr>
      <vt:lpstr>Critério de Priorização do gasto público 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</vt:vector>
  </TitlesOfParts>
  <Company>mercom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Alexandre  Arata</dc:creator>
  <cp:lastModifiedBy>Camila Leite Xavier</cp:lastModifiedBy>
  <cp:revision>233</cp:revision>
  <cp:lastPrinted>2017-05-19T20:07:21Z</cp:lastPrinted>
  <dcterms:created xsi:type="dcterms:W3CDTF">2015-01-21T11:11:09Z</dcterms:created>
  <dcterms:modified xsi:type="dcterms:W3CDTF">2017-05-29T17:40:23Z</dcterms:modified>
</cp:coreProperties>
</file>