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358" r:id="rId3"/>
    <p:sldId id="373" r:id="rId4"/>
    <p:sldId id="375" r:id="rId5"/>
    <p:sldId id="367" r:id="rId6"/>
    <p:sldId id="361" r:id="rId7"/>
    <p:sldId id="374" r:id="rId8"/>
    <p:sldId id="377" r:id="rId9"/>
    <p:sldId id="378" r:id="rId10"/>
    <p:sldId id="379" r:id="rId11"/>
    <p:sldId id="380" r:id="rId12"/>
    <p:sldId id="368" r:id="rId13"/>
    <p:sldId id="376" r:id="rId14"/>
    <p:sldId id="370" r:id="rId15"/>
    <p:sldId id="381" r:id="rId16"/>
    <p:sldId id="319" r:id="rId17"/>
    <p:sldId id="258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701"/>
  </p:normalViewPr>
  <p:slideViewPr>
    <p:cSldViewPr snapToGrid="0" snapToObjects="1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624D4-687E-4A92-9269-FF734140EF92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33A81-CBF1-4BE7-82EE-4A5FC26F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7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57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68116" y="1542648"/>
            <a:ext cx="5836595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700" b="1" dirty="0" smtClean="0">
                <a:solidFill>
                  <a:srgbClr val="232C79"/>
                </a:solidFill>
              </a:rPr>
              <a:t>Monitoramento</a:t>
            </a:r>
            <a:endParaRPr lang="pt-BR" sz="6700" b="1" dirty="0">
              <a:solidFill>
                <a:srgbClr val="232C79"/>
              </a:solidFill>
            </a:endParaRPr>
          </a:p>
          <a:p>
            <a:pPr algn="ctr"/>
            <a:endParaRPr lang="pt-BR" sz="6000" b="1" dirty="0" smtClean="0">
              <a:solidFill>
                <a:srgbClr val="232C79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232C79"/>
                </a:solidFill>
              </a:rPr>
              <a:t>Sistemática</a:t>
            </a:r>
            <a:endParaRPr lang="pt-BR" sz="6000" dirty="0" smtClean="0">
              <a:solidFill>
                <a:srgbClr val="232C79"/>
              </a:solidFill>
            </a:endParaRPr>
          </a:p>
        </p:txBody>
      </p:sp>
      <p:pic>
        <p:nvPicPr>
          <p:cNvPr id="4" name="Imagem 3" descr="ASSINATURA SEPLAG - Br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585" y="2943142"/>
            <a:ext cx="3941646" cy="9875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0215149" y="6542840"/>
            <a:ext cx="1976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>
                <a:solidFill>
                  <a:srgbClr val="232C79"/>
                </a:solidFill>
              </a:rPr>
              <a:t>Proposta inicial_XX_XX_22</a:t>
            </a:r>
            <a:endParaRPr lang="pt-BR" sz="1000" dirty="0">
              <a:solidFill>
                <a:srgbClr val="232C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236" y="2931542"/>
            <a:ext cx="1178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Procedimentos necessários</a:t>
            </a:r>
          </a:p>
        </p:txBody>
      </p:sp>
    </p:spTree>
    <p:extLst>
      <p:ext uri="{BB962C8B-B14F-4D97-AF65-F5344CB8AC3E}">
        <p14:creationId xmlns:p14="http://schemas.microsoft.com/office/powerpoint/2010/main" val="267176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Procedimentos necessários 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71175"/>
            <a:ext cx="1121738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/>
              <a:t>Durante o exercício, o monitoramento do PTA ocorrerá em ciclos bimestrais, através dos seguintes procedimentos:</a:t>
            </a:r>
          </a:p>
          <a:p>
            <a:pPr algn="just"/>
            <a:endParaRPr lang="pt-BR" sz="1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dirty="0" smtClean="0"/>
              <a:t>registro </a:t>
            </a:r>
            <a:r>
              <a:rPr lang="pt-BR" sz="3000" dirty="0"/>
              <a:t>de informações na ferramenta informatizada</a:t>
            </a:r>
            <a:r>
              <a:rPr lang="pt-BR" sz="3000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dirty="0"/>
              <a:t>a</a:t>
            </a:r>
            <a:r>
              <a:rPr lang="pt-BR" sz="3000" dirty="0" smtClean="0"/>
              <a:t>nálise </a:t>
            </a:r>
            <a:r>
              <a:rPr lang="pt-BR" sz="3000" dirty="0"/>
              <a:t>das informações da execução</a:t>
            </a:r>
            <a:r>
              <a:rPr lang="pt-BR" sz="3000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1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dirty="0" smtClean="0"/>
              <a:t>tomada </a:t>
            </a:r>
            <a:r>
              <a:rPr lang="pt-BR" sz="3000" dirty="0"/>
              <a:t>de decisão sobre medidas corretivas ou alteração do planejamento</a:t>
            </a:r>
            <a:r>
              <a:rPr lang="pt-BR" sz="3000" dirty="0" smtClean="0"/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dirty="0"/>
              <a:t>a</a:t>
            </a:r>
            <a:r>
              <a:rPr lang="pt-BR" sz="3000" dirty="0" smtClean="0"/>
              <a:t>tualização </a:t>
            </a:r>
            <a:r>
              <a:rPr lang="pt-BR" sz="3000" dirty="0"/>
              <a:t>do </a:t>
            </a:r>
            <a:r>
              <a:rPr lang="pt-BR" sz="3000" dirty="0" smtClean="0"/>
              <a:t>PTA </a:t>
            </a:r>
            <a:r>
              <a:rPr lang="pt-BR" sz="2400" dirty="0" smtClean="0"/>
              <a:t>(</a:t>
            </a:r>
            <a:r>
              <a:rPr lang="pt-BR" sz="2400" dirty="0" err="1" smtClean="0"/>
              <a:t>Fiplan</a:t>
            </a:r>
            <a:r>
              <a:rPr lang="pt-BR" sz="2400" dirty="0" smtClean="0"/>
              <a:t>/PTA Gerencial).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6595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236" y="2931542"/>
            <a:ext cx="1178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Ferramentas informatizadas</a:t>
            </a:r>
          </a:p>
        </p:txBody>
      </p:sp>
    </p:spTree>
    <p:extLst>
      <p:ext uri="{BB962C8B-B14F-4D97-AF65-F5344CB8AC3E}">
        <p14:creationId xmlns:p14="http://schemas.microsoft.com/office/powerpoint/2010/main" val="27903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Ferramentas informatizadas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88931"/>
            <a:ext cx="1121738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Para viabilizar a gestão do PTA, no âmbito do Poder Executivo, são utilizadas as seguintes ferramentas:</a:t>
            </a:r>
          </a:p>
          <a:p>
            <a:endParaRPr lang="pt-BR" sz="1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b="1" dirty="0"/>
              <a:t>m</a:t>
            </a:r>
            <a:r>
              <a:rPr lang="pt-BR" sz="3200" b="1" dirty="0" smtClean="0"/>
              <a:t>ódulo de Monitoramento </a:t>
            </a:r>
            <a:r>
              <a:rPr lang="pt-BR" sz="3200" dirty="0" smtClean="0"/>
              <a:t>no </a:t>
            </a:r>
            <a:r>
              <a:rPr lang="pt-BR" sz="3200" dirty="0"/>
              <a:t>s</a:t>
            </a:r>
            <a:r>
              <a:rPr lang="pt-BR" sz="3200" dirty="0" smtClean="0"/>
              <a:t>istema </a:t>
            </a:r>
            <a:r>
              <a:rPr lang="pt-BR" sz="3200" dirty="0" smtClean="0"/>
              <a:t>Monitora, </a:t>
            </a:r>
            <a:r>
              <a:rPr lang="pt-BR" sz="3200" dirty="0"/>
              <a:t>para o registro de dados e informações sobre a execução dos itens monitoráveis</a:t>
            </a:r>
            <a:r>
              <a:rPr lang="pt-BR" sz="3200" dirty="0" smtClean="0"/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b="1" dirty="0"/>
              <a:t>m</a:t>
            </a:r>
            <a:r>
              <a:rPr lang="pt-BR" sz="3200" b="1" dirty="0" smtClean="0"/>
              <a:t>ódulo </a:t>
            </a:r>
            <a:r>
              <a:rPr lang="pt-BR" sz="3200" b="1" dirty="0"/>
              <a:t>do PTA Gerencial </a:t>
            </a:r>
            <a:r>
              <a:rPr lang="pt-BR" sz="3200" dirty="0"/>
              <a:t>(PTA-G) no </a:t>
            </a:r>
            <a:r>
              <a:rPr lang="pt-BR" sz="3200" dirty="0" smtClean="0"/>
              <a:t>sistema FIPLAN, </a:t>
            </a:r>
            <a:r>
              <a:rPr lang="pt-BR" sz="3200" dirty="0"/>
              <a:t>para a inclusão, alteração ou cancelamento de itens monitoráveis, observadas as restrições legais.</a:t>
            </a:r>
          </a:p>
        </p:txBody>
      </p:sp>
    </p:spTree>
    <p:extLst>
      <p:ext uri="{BB962C8B-B14F-4D97-AF65-F5344CB8AC3E}">
        <p14:creationId xmlns:p14="http://schemas.microsoft.com/office/powerpoint/2010/main" val="405392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236" y="2931542"/>
            <a:ext cx="1178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Cronograma</a:t>
            </a:r>
          </a:p>
        </p:txBody>
      </p:sp>
    </p:spTree>
    <p:extLst>
      <p:ext uri="{BB962C8B-B14F-4D97-AF65-F5344CB8AC3E}">
        <p14:creationId xmlns:p14="http://schemas.microsoft.com/office/powerpoint/2010/main" val="110199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Cronograma 2022</a:t>
            </a:r>
            <a:endParaRPr lang="pt-BR" sz="6000" b="1" dirty="0">
              <a:solidFill>
                <a:srgbClr val="FF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57" y="1495425"/>
            <a:ext cx="11041332" cy="42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8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236" y="2667138"/>
            <a:ext cx="1178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Obrigado!</a:t>
            </a:r>
            <a:endParaRPr lang="pt-B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ASSINATURA SEPLAG - Br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926" y="2528314"/>
            <a:ext cx="5791152" cy="14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A sistemática de </a:t>
            </a:r>
            <a:r>
              <a:rPr lang="pt-BR" sz="6000" dirty="0">
                <a:solidFill>
                  <a:srgbClr val="232C79"/>
                </a:solidFill>
              </a:rPr>
              <a:t>m</a:t>
            </a:r>
            <a:r>
              <a:rPr lang="pt-BR" sz="6000" dirty="0" smtClean="0">
                <a:solidFill>
                  <a:srgbClr val="232C79"/>
                </a:solidFill>
              </a:rPr>
              <a:t>onitoramento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O </a:t>
            </a:r>
            <a:r>
              <a:rPr lang="pt-BR" sz="3200" b="1" dirty="0" smtClean="0"/>
              <a:t>monitoramento</a:t>
            </a:r>
            <a:r>
              <a:rPr lang="pt-BR" sz="3200" dirty="0" smtClean="0"/>
              <a:t> </a:t>
            </a:r>
            <a:r>
              <a:rPr lang="pt-BR" sz="3200" dirty="0"/>
              <a:t>é uma atividade gerencial </a:t>
            </a:r>
            <a:r>
              <a:rPr lang="pt-BR" sz="3200" dirty="0" smtClean="0"/>
              <a:t>rotineira que </a:t>
            </a:r>
            <a:r>
              <a:rPr lang="pt-BR" sz="3200" dirty="0"/>
              <a:t>apura, corrige e evita desvios e desperdícios.</a:t>
            </a:r>
          </a:p>
          <a:p>
            <a:pPr algn="just"/>
            <a:endParaRPr lang="pt-BR" sz="3200" dirty="0" smtClean="0"/>
          </a:p>
          <a:p>
            <a:pPr algn="just"/>
            <a:r>
              <a:rPr lang="pt-BR" sz="3200" dirty="0" smtClean="0"/>
              <a:t>É </a:t>
            </a:r>
            <a:r>
              <a:rPr lang="pt-BR" sz="3200" dirty="0"/>
              <a:t>um processo essencial para que governantes e dirigentes conheçam o desempenho e a evolução das ações de </a:t>
            </a:r>
            <a:r>
              <a:rPr lang="pt-BR" sz="3200" dirty="0" smtClean="0"/>
              <a:t>governo, </a:t>
            </a:r>
            <a:r>
              <a:rPr lang="pt-BR" sz="3200" dirty="0"/>
              <a:t>pelas quais respondem e avaliem os resultados da </a:t>
            </a:r>
            <a:r>
              <a:rPr lang="pt-BR" sz="3200" dirty="0" smtClean="0"/>
              <a:t>execução em tempo hábil, </a:t>
            </a:r>
            <a:r>
              <a:rPr lang="pt-BR" sz="3200" dirty="0"/>
              <a:t>de forma a possibilitar a tomada de decisões que resultem em ajustes e </a:t>
            </a:r>
            <a:r>
              <a:rPr lang="pt-BR" sz="3200" dirty="0" smtClean="0"/>
              <a:t>correções ainda dentro do exercício.</a:t>
            </a:r>
            <a:endParaRPr lang="pt-BR" sz="3200" dirty="0"/>
          </a:p>
          <a:p>
            <a:pPr algn="just"/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12534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Os produtos de </a:t>
            </a:r>
            <a:r>
              <a:rPr lang="pt-BR" sz="6000" dirty="0">
                <a:solidFill>
                  <a:srgbClr val="232C79"/>
                </a:solidFill>
              </a:rPr>
              <a:t>m</a:t>
            </a:r>
            <a:r>
              <a:rPr lang="pt-BR" sz="6000" dirty="0" smtClean="0">
                <a:solidFill>
                  <a:srgbClr val="232C79"/>
                </a:solidFill>
              </a:rPr>
              <a:t>onitoramento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A sistemática de monitoramento e seus processos de acompanhamento da execução do PTA e das prioridades de governo resulta nos seguintes produtos:</a:t>
            </a:r>
          </a:p>
          <a:p>
            <a:pPr algn="just"/>
            <a:endParaRPr lang="pt-BR" sz="2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dirty="0" smtClean="0"/>
              <a:t>Relatórios de monitoramento para Alta Administração, com periodicidade pré-determinada pelo nível estratégico;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dirty="0" smtClean="0"/>
              <a:t>Apresentação do desempenho das metas físicas das ações prioritárias para ALMT, com periodicidade semestral, conforme definido na LDO desde 2017.</a:t>
            </a:r>
          </a:p>
        </p:txBody>
      </p:sp>
    </p:spTree>
    <p:extLst>
      <p:ext uri="{BB962C8B-B14F-4D97-AF65-F5344CB8AC3E}">
        <p14:creationId xmlns:p14="http://schemas.microsoft.com/office/powerpoint/2010/main" val="24554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Itens Monitoráveis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/>
              <a:t>Os </a:t>
            </a:r>
            <a:r>
              <a:rPr lang="pt-BR" sz="3000" dirty="0"/>
              <a:t>itens monitoráveis na execução do PTA </a:t>
            </a:r>
            <a:r>
              <a:rPr lang="pt-BR" sz="3000" dirty="0" smtClean="0"/>
              <a:t>são os seguintes elementos que constituem a formulação do instrumento, bem como seus atributos: </a:t>
            </a:r>
          </a:p>
          <a:p>
            <a:endParaRPr lang="pt-BR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dirty="0" smtClean="0"/>
              <a:t>as </a:t>
            </a:r>
            <a:r>
              <a:rPr lang="pt-BR" sz="3000" dirty="0"/>
              <a:t>ações que compõem um programa</a:t>
            </a:r>
            <a:r>
              <a:rPr lang="pt-BR" sz="3000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dirty="0" smtClean="0"/>
              <a:t>os produtos que compõem as ações;</a:t>
            </a:r>
            <a:endParaRPr lang="pt-BR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dirty="0" smtClean="0"/>
              <a:t>as </a:t>
            </a:r>
            <a:r>
              <a:rPr lang="pt-BR" sz="3000" dirty="0" err="1"/>
              <a:t>subações</a:t>
            </a:r>
            <a:r>
              <a:rPr lang="pt-BR" sz="3000" dirty="0"/>
              <a:t> que compõem </a:t>
            </a:r>
            <a:r>
              <a:rPr lang="pt-BR" sz="3000" dirty="0" smtClean="0"/>
              <a:t>produto/ação</a:t>
            </a:r>
            <a:r>
              <a:rPr lang="pt-BR" sz="30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dirty="0" smtClean="0"/>
              <a:t>as </a:t>
            </a:r>
            <a:r>
              <a:rPr lang="pt-BR" sz="3000" dirty="0"/>
              <a:t>etapas que compõem uma </a:t>
            </a:r>
            <a:r>
              <a:rPr lang="pt-BR" sz="3000" dirty="0" err="1"/>
              <a:t>subação</a:t>
            </a:r>
            <a:r>
              <a:rPr lang="pt-BR" sz="3000" dirty="0"/>
              <a:t>.</a:t>
            </a:r>
          </a:p>
          <a:p>
            <a:pPr algn="just"/>
            <a:endParaRPr lang="pt-BR" sz="3000" dirty="0" smtClean="0"/>
          </a:p>
        </p:txBody>
      </p:sp>
    </p:spTree>
    <p:extLst>
      <p:ext uri="{BB962C8B-B14F-4D97-AF65-F5344CB8AC3E}">
        <p14:creationId xmlns:p14="http://schemas.microsoft.com/office/powerpoint/2010/main" val="8644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236" y="2931542"/>
            <a:ext cx="1178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Atores e responsabilidades</a:t>
            </a:r>
          </a:p>
        </p:txBody>
      </p:sp>
    </p:spTree>
    <p:extLst>
      <p:ext uri="{BB962C8B-B14F-4D97-AF65-F5344CB8AC3E}">
        <p14:creationId xmlns:p14="http://schemas.microsoft.com/office/powerpoint/2010/main" val="14103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Atores e responsabilidades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/>
              <a:t>De acordo com a </a:t>
            </a:r>
            <a:r>
              <a:rPr lang="pt-BR" sz="3000" b="1" dirty="0"/>
              <a:t>Instrução Normativa nº 001/2021/SEPLAG </a:t>
            </a:r>
            <a:r>
              <a:rPr lang="pt-BR" sz="3000" dirty="0"/>
              <a:t>de </a:t>
            </a:r>
            <a:r>
              <a:rPr lang="pt-BR" sz="3000" dirty="0" smtClean="0"/>
              <a:t>17/02/2021, a sistemática de monitoramento apresenta os seguintes atores e responsabilidades:</a:t>
            </a:r>
          </a:p>
          <a:p>
            <a:pPr algn="just"/>
            <a:endParaRPr lang="pt-BR" sz="20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b="1" dirty="0" smtClean="0"/>
              <a:t>SEPLAG: </a:t>
            </a:r>
            <a:r>
              <a:rPr lang="pt-BR" sz="3000" dirty="0" smtClean="0"/>
              <a:t>coordenar os </a:t>
            </a:r>
            <a:r>
              <a:rPr lang="pt-BR" sz="3000" dirty="0"/>
              <a:t>processos de monitoramento da execução do </a:t>
            </a:r>
            <a:r>
              <a:rPr lang="pt-BR" sz="3000" dirty="0" smtClean="0"/>
              <a:t>PTA, se responsabilizando pelas normas, materiais orientativos e capacitações (diretas ou indiretas), manutenção do sistema e gestão dos usuários de monitoramento</a:t>
            </a:r>
            <a:r>
              <a:rPr lang="pt-BR" sz="3000" dirty="0"/>
              <a:t> </a:t>
            </a:r>
            <a:r>
              <a:rPr lang="pt-BR" sz="3000" dirty="0" smtClean="0"/>
              <a:t>e demais atividades de suporte às setoriais no que se refere aos processos de monitoramento, de forma centralizada.</a:t>
            </a:r>
          </a:p>
        </p:txBody>
      </p:sp>
    </p:spTree>
    <p:extLst>
      <p:ext uri="{BB962C8B-B14F-4D97-AF65-F5344CB8AC3E}">
        <p14:creationId xmlns:p14="http://schemas.microsoft.com/office/powerpoint/2010/main" val="37717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Atores e responsabilidades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88931"/>
            <a:ext cx="112173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b="1" dirty="0" smtClean="0"/>
              <a:t>Dirigentes máximos das unidades </a:t>
            </a:r>
            <a:r>
              <a:rPr lang="pt-BR" sz="3000" b="1" dirty="0"/>
              <a:t>s</a:t>
            </a:r>
            <a:r>
              <a:rPr lang="pt-BR" sz="3000" b="1" dirty="0" smtClean="0"/>
              <a:t>etoriais: </a:t>
            </a:r>
            <a:r>
              <a:rPr lang="pt-BR" sz="3000" dirty="0" smtClean="0"/>
              <a:t>promover a execução do PTA do órgão/entidade, conforme planejamento e diretrizes estratégicas do Governo.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lvl="1" algn="just"/>
            <a:r>
              <a:rPr lang="pt-BR" sz="3000" dirty="0" smtClean="0"/>
              <a:t>Acompanhar o desempenho da execução dos itens monitoráveis, através da sistemática de monitoramento sua metodologia e prazos, e sempre que necessário, determinar a adoção de medidas corretivas para buscar o cumprimento das metas previstas no exercício.</a:t>
            </a:r>
          </a:p>
        </p:txBody>
      </p:sp>
    </p:spTree>
    <p:extLst>
      <p:ext uri="{BB962C8B-B14F-4D97-AF65-F5344CB8AC3E}">
        <p14:creationId xmlns:p14="http://schemas.microsoft.com/office/powerpoint/2010/main" val="379178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Atores e responsabilidades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b="1" dirty="0" err="1" smtClean="0"/>
              <a:t>NGERs</a:t>
            </a:r>
            <a:r>
              <a:rPr lang="pt-BR" sz="3000" b="1" dirty="0" smtClean="0"/>
              <a:t>*: </a:t>
            </a:r>
            <a:r>
              <a:rPr lang="pt-BR" sz="3000" dirty="0" smtClean="0"/>
              <a:t>coordenar </a:t>
            </a:r>
            <a:r>
              <a:rPr lang="pt-BR" sz="3000" dirty="0"/>
              <a:t>setorialmente os processos de </a:t>
            </a:r>
            <a:r>
              <a:rPr lang="pt-BR" sz="3000" dirty="0" smtClean="0"/>
              <a:t>monitoramento da execução do PTA, através do acompanhamento das atividades de atualização e monitoramento </a:t>
            </a:r>
            <a:r>
              <a:rPr lang="pt-BR" sz="3000" dirty="0"/>
              <a:t>do </a:t>
            </a:r>
            <a:r>
              <a:rPr lang="pt-BR" sz="3000" dirty="0" smtClean="0"/>
              <a:t>PTA da unidade setorial.</a:t>
            </a:r>
          </a:p>
          <a:p>
            <a:pPr lvl="1" algn="just"/>
            <a:endParaRPr lang="pt-BR" sz="1500" dirty="0"/>
          </a:p>
          <a:p>
            <a:pPr lvl="1" algn="just"/>
            <a:r>
              <a:rPr lang="pt-BR" sz="3000" dirty="0" smtClean="0"/>
              <a:t>Considerando a </a:t>
            </a:r>
            <a:r>
              <a:rPr lang="pt-BR" sz="3000" dirty="0"/>
              <a:t>multiplicação interna </a:t>
            </a:r>
            <a:r>
              <a:rPr lang="pt-BR" sz="3000" dirty="0" smtClean="0"/>
              <a:t>de capacitações, materiais orientativos e informações diversas disponibilizadas pela SEPLAG e também a gestão setorial da ferramenta informatizada, garantindo assim </a:t>
            </a:r>
            <a:r>
              <a:rPr lang="pt-BR" sz="3000" dirty="0"/>
              <a:t>o </a:t>
            </a:r>
            <a:r>
              <a:rPr lang="pt-BR" sz="3000" dirty="0" smtClean="0"/>
              <a:t>alinhamento da sistemática entre </a:t>
            </a:r>
            <a:r>
              <a:rPr lang="pt-BR" sz="3000" dirty="0"/>
              <a:t>o órgão central e </a:t>
            </a:r>
            <a:r>
              <a:rPr lang="pt-BR" sz="3000" dirty="0" smtClean="0"/>
              <a:t>setorial.</a:t>
            </a:r>
          </a:p>
          <a:p>
            <a:pPr lvl="1" algn="just"/>
            <a:endParaRPr lang="pt-BR" sz="2000" dirty="0" smtClean="0"/>
          </a:p>
          <a:p>
            <a:pPr lvl="1" algn="just"/>
            <a:endParaRPr lang="pt-BR" sz="2000" dirty="0"/>
          </a:p>
          <a:p>
            <a:pPr lvl="1" algn="just"/>
            <a:r>
              <a:rPr lang="pt-BR" sz="2200" dirty="0" smtClean="0"/>
              <a:t>*NGER: Núcleos </a:t>
            </a:r>
            <a:r>
              <a:rPr lang="pt-BR" sz="2200" dirty="0"/>
              <a:t>de Apoio à Gestão Estratégica para Resultados </a:t>
            </a:r>
            <a:r>
              <a:rPr lang="pt-BR" sz="2200" dirty="0" smtClean="0"/>
              <a:t>ou em outros casos Unidades </a:t>
            </a:r>
            <a:r>
              <a:rPr lang="pt-BR" sz="2200" dirty="0"/>
              <a:t>de </a:t>
            </a:r>
            <a:r>
              <a:rPr lang="pt-BR" sz="2200" dirty="0" smtClean="0"/>
              <a:t>Planejamento Setorial.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6593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Atores e responsabilidades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513221"/>
            <a:ext cx="112173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b="1" dirty="0" smtClean="0"/>
              <a:t>Responsáveis por itens monitoráveis: </a:t>
            </a:r>
            <a:r>
              <a:rPr lang="pt-BR" sz="3200" dirty="0" smtClean="0"/>
              <a:t>participar </a:t>
            </a:r>
            <a:r>
              <a:rPr lang="pt-BR" sz="3200" dirty="0"/>
              <a:t>das capacitações sobre os processos de </a:t>
            </a:r>
            <a:r>
              <a:rPr lang="pt-BR" sz="3200" dirty="0" smtClean="0"/>
              <a:t>monitoramento*, registrar e atualizar, rotineiramente, as informações sobre a execução dos itens monitoráveis sob sua responsabilidade, na ferramenta de monitoramento.</a:t>
            </a:r>
            <a:endParaRPr lang="pt-BR" sz="3200" dirty="0"/>
          </a:p>
          <a:p>
            <a:endParaRPr lang="pt-BR" sz="3200" dirty="0"/>
          </a:p>
          <a:p>
            <a:r>
              <a:rPr lang="pt-BR" sz="2400" dirty="0" smtClean="0"/>
              <a:t>*</a:t>
            </a:r>
            <a:r>
              <a:rPr lang="pt-BR" sz="2400" dirty="0" smtClean="0"/>
              <a:t>Realizadas através </a:t>
            </a:r>
            <a:r>
              <a:rPr lang="pt-BR" sz="2400" dirty="0" smtClean="0"/>
              <a:t>de material de autocapacitação online disponibilizadas pela SEPLAG.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711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5623</TotalTime>
  <Words>611</Words>
  <Application>Microsoft Office PowerPoint</Application>
  <PresentationFormat>Widescreen</PresentationFormat>
  <Paragraphs>63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Ásbel - SOUL Propaganda</dc:creator>
  <cp:lastModifiedBy>Maria Tereza Wichocki Monteiro</cp:lastModifiedBy>
  <cp:revision>286</cp:revision>
  <cp:lastPrinted>2019-03-15T20:51:06Z</cp:lastPrinted>
  <dcterms:created xsi:type="dcterms:W3CDTF">2019-03-15T20:18:20Z</dcterms:created>
  <dcterms:modified xsi:type="dcterms:W3CDTF">2022-05-30T14:21:07Z</dcterms:modified>
</cp:coreProperties>
</file>