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9" r:id="rId3"/>
    <p:sldId id="304" r:id="rId4"/>
    <p:sldId id="379" r:id="rId5"/>
    <p:sldId id="381" r:id="rId6"/>
    <p:sldId id="325" r:id="rId7"/>
    <p:sldId id="326" r:id="rId8"/>
    <p:sldId id="320" r:id="rId9"/>
    <p:sldId id="377" r:id="rId10"/>
    <p:sldId id="378" r:id="rId11"/>
    <p:sldId id="376" r:id="rId12"/>
    <p:sldId id="341" r:id="rId13"/>
    <p:sldId id="375" r:id="rId14"/>
    <p:sldId id="319" r:id="rId15"/>
    <p:sldId id="258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701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8132C-EF15-4873-B681-1B4FB7511A78}" type="doc">
      <dgm:prSet loTypeId="urn:microsoft.com/office/officeart/2005/8/layout/process1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08E8DD10-563D-419E-87D7-14328B57641B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pt-BR" sz="2000" b="1" dirty="0" smtClean="0"/>
            <a:t>Diretrizes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Eixos Estratégicos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Objetivos Estratégicos/Estado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Programas 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Ações</a:t>
          </a:r>
        </a:p>
      </dgm:t>
    </dgm:pt>
    <dgm:pt modelId="{50369B12-B34E-4B50-BE8A-AE5FBD9CA5E4}" type="parTrans" cxnId="{5AEF2DC4-69C6-4957-BFEA-0528201742D8}">
      <dgm:prSet/>
      <dgm:spPr/>
      <dgm:t>
        <a:bodyPr/>
        <a:lstStyle/>
        <a:p>
          <a:pPr algn="l"/>
          <a:endParaRPr lang="pt-BR" sz="1900"/>
        </a:p>
      </dgm:t>
    </dgm:pt>
    <dgm:pt modelId="{AF645EEC-28A7-4860-A57E-02FDDD4664B0}" type="sibTrans" cxnId="{5AEF2DC4-69C6-4957-BFEA-0528201742D8}">
      <dgm:prSet custT="1"/>
      <dgm:spPr/>
      <dgm:t>
        <a:bodyPr/>
        <a:lstStyle/>
        <a:p>
          <a:pPr algn="l"/>
          <a:endParaRPr lang="pt-BR" sz="1900"/>
        </a:p>
      </dgm:t>
    </dgm:pt>
    <dgm:pt modelId="{4AF8B2F6-EADB-470D-AF38-919289724EDF}">
      <dgm:prSet phldrT="[Texto]" custT="1"/>
      <dgm:spPr>
        <a:solidFill>
          <a:srgbClr val="002060"/>
        </a:solidFill>
      </dgm:spPr>
      <dgm:t>
        <a:bodyPr/>
        <a:lstStyle/>
        <a:p>
          <a:pPr algn="ctr"/>
          <a:r>
            <a:rPr lang="pt-BR" sz="2000" b="1" dirty="0" smtClean="0"/>
            <a:t>Programas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Ações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smtClean="0"/>
            <a:t>Produtos das Ações</a:t>
          </a:r>
        </a:p>
        <a:p>
          <a:pPr algn="ctr"/>
          <a:endParaRPr lang="pt-BR" sz="2000" b="1" dirty="0" smtClean="0"/>
        </a:p>
        <a:p>
          <a:pPr algn="ctr"/>
          <a:r>
            <a:rPr lang="pt-BR" sz="2000" b="1" dirty="0" err="1" smtClean="0"/>
            <a:t>Subações</a:t>
          </a:r>
          <a:r>
            <a:rPr lang="pt-BR" sz="2000" b="1" dirty="0" smtClean="0"/>
            <a:t>/Entregas </a:t>
          </a:r>
        </a:p>
        <a:p>
          <a:pPr algn="l"/>
          <a:endParaRPr lang="pt-BR" sz="2000" b="1" dirty="0" smtClean="0"/>
        </a:p>
        <a:p>
          <a:pPr algn="ctr"/>
          <a:r>
            <a:rPr lang="pt-BR" sz="2000" b="1" dirty="0" smtClean="0"/>
            <a:t>Etapas</a:t>
          </a:r>
          <a:endParaRPr lang="pt-BR" sz="2000" b="0" dirty="0">
            <a:solidFill>
              <a:schemeClr val="bg1"/>
            </a:solidFill>
          </a:endParaRPr>
        </a:p>
      </dgm:t>
    </dgm:pt>
    <dgm:pt modelId="{60706C22-B06B-4AFC-9789-1431FF314E1F}" type="sibTrans" cxnId="{09525EDD-B834-452B-AFAD-3769EC510FE9}">
      <dgm:prSet/>
      <dgm:spPr/>
      <dgm:t>
        <a:bodyPr/>
        <a:lstStyle/>
        <a:p>
          <a:pPr algn="l"/>
          <a:endParaRPr lang="pt-BR" sz="1900"/>
        </a:p>
      </dgm:t>
    </dgm:pt>
    <dgm:pt modelId="{B51B60D1-0AC2-472C-916C-E0D49B5C391A}" type="parTrans" cxnId="{09525EDD-B834-452B-AFAD-3769EC510FE9}">
      <dgm:prSet/>
      <dgm:spPr/>
      <dgm:t>
        <a:bodyPr/>
        <a:lstStyle/>
        <a:p>
          <a:pPr algn="l"/>
          <a:endParaRPr lang="pt-BR" sz="1900"/>
        </a:p>
      </dgm:t>
    </dgm:pt>
    <dgm:pt modelId="{88C873E2-9ACA-490A-B9A8-E74E60E60242}" type="pres">
      <dgm:prSet presAssocID="{8DC8132C-EF15-4873-B681-1B4FB7511A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5B4E59E-01DB-4F1F-B4E1-A0CCFABC5B4E}" type="pres">
      <dgm:prSet presAssocID="{08E8DD10-563D-419E-87D7-14328B57641B}" presName="node" presStyleLbl="node1" presStyleIdx="0" presStyleCnt="2" custScaleX="252249" custScaleY="145855" custLinFactNeighborY="5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2E98F5-9E29-4D2A-B130-D9828312C33B}" type="pres">
      <dgm:prSet presAssocID="{AF645EEC-28A7-4860-A57E-02FDDD4664B0}" presName="sibTrans" presStyleLbl="sibTrans2D1" presStyleIdx="0" presStyleCnt="1" custAng="5400000" custScaleX="94103" custScaleY="62954" custLinFactX="-300000" custLinFactY="100000" custLinFactNeighborX="-396424" custLinFactNeighborY="138148"/>
      <dgm:spPr/>
      <dgm:t>
        <a:bodyPr/>
        <a:lstStyle/>
        <a:p>
          <a:endParaRPr lang="pt-BR"/>
        </a:p>
      </dgm:t>
    </dgm:pt>
    <dgm:pt modelId="{D6F18BE7-E8BF-414B-BAC5-3F4AA116F5A1}" type="pres">
      <dgm:prSet presAssocID="{AF645EEC-28A7-4860-A57E-02FDDD4664B0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AE6DB4A9-67C1-4725-B122-E7A2E170E247}" type="pres">
      <dgm:prSet presAssocID="{4AF8B2F6-EADB-470D-AF38-919289724EDF}" presName="node" presStyleLbl="node1" presStyleIdx="1" presStyleCnt="2" custScaleX="252249" custScaleY="145855" custLinFactNeighborY="63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9525EDD-B834-452B-AFAD-3769EC510FE9}" srcId="{8DC8132C-EF15-4873-B681-1B4FB7511A78}" destId="{4AF8B2F6-EADB-470D-AF38-919289724EDF}" srcOrd="1" destOrd="0" parTransId="{B51B60D1-0AC2-472C-916C-E0D49B5C391A}" sibTransId="{60706C22-B06B-4AFC-9789-1431FF314E1F}"/>
    <dgm:cxn modelId="{C317E34E-096D-44F6-A3DA-E2DBA3F10891}" type="presOf" srcId="{08E8DD10-563D-419E-87D7-14328B57641B}" destId="{E5B4E59E-01DB-4F1F-B4E1-A0CCFABC5B4E}" srcOrd="0" destOrd="0" presId="urn:microsoft.com/office/officeart/2005/8/layout/process1"/>
    <dgm:cxn modelId="{026834D7-865F-4ADE-ACF1-E1565DE30F21}" type="presOf" srcId="{4AF8B2F6-EADB-470D-AF38-919289724EDF}" destId="{AE6DB4A9-67C1-4725-B122-E7A2E170E247}" srcOrd="0" destOrd="0" presId="urn:microsoft.com/office/officeart/2005/8/layout/process1"/>
    <dgm:cxn modelId="{89A15907-C3E0-4666-BFFD-F61B779EC36B}" type="presOf" srcId="{AF645EEC-28A7-4860-A57E-02FDDD4664B0}" destId="{222E98F5-9E29-4D2A-B130-D9828312C33B}" srcOrd="0" destOrd="0" presId="urn:microsoft.com/office/officeart/2005/8/layout/process1"/>
    <dgm:cxn modelId="{3F32A11E-5238-4DC6-B312-FA4D729F8F71}" type="presOf" srcId="{8DC8132C-EF15-4873-B681-1B4FB7511A78}" destId="{88C873E2-9ACA-490A-B9A8-E74E60E60242}" srcOrd="0" destOrd="0" presId="urn:microsoft.com/office/officeart/2005/8/layout/process1"/>
    <dgm:cxn modelId="{24DAC9DD-548F-4294-A904-E163A7C4AEED}" type="presOf" srcId="{AF645EEC-28A7-4860-A57E-02FDDD4664B0}" destId="{D6F18BE7-E8BF-414B-BAC5-3F4AA116F5A1}" srcOrd="1" destOrd="0" presId="urn:microsoft.com/office/officeart/2005/8/layout/process1"/>
    <dgm:cxn modelId="{5AEF2DC4-69C6-4957-BFEA-0528201742D8}" srcId="{8DC8132C-EF15-4873-B681-1B4FB7511A78}" destId="{08E8DD10-563D-419E-87D7-14328B57641B}" srcOrd="0" destOrd="0" parTransId="{50369B12-B34E-4B50-BE8A-AE5FBD9CA5E4}" sibTransId="{AF645EEC-28A7-4860-A57E-02FDDD4664B0}"/>
    <dgm:cxn modelId="{02915F60-71AC-4D43-BC7C-CB6D36497D00}" type="presParOf" srcId="{88C873E2-9ACA-490A-B9A8-E74E60E60242}" destId="{E5B4E59E-01DB-4F1F-B4E1-A0CCFABC5B4E}" srcOrd="0" destOrd="0" presId="urn:microsoft.com/office/officeart/2005/8/layout/process1"/>
    <dgm:cxn modelId="{73D5725A-427D-4967-A882-AAA9A2A833B3}" type="presParOf" srcId="{88C873E2-9ACA-490A-B9A8-E74E60E60242}" destId="{222E98F5-9E29-4D2A-B130-D9828312C33B}" srcOrd="1" destOrd="0" presId="urn:microsoft.com/office/officeart/2005/8/layout/process1"/>
    <dgm:cxn modelId="{61BA72AB-4054-46B5-AA15-E50B73485F91}" type="presParOf" srcId="{222E98F5-9E29-4D2A-B130-D9828312C33B}" destId="{D6F18BE7-E8BF-414B-BAC5-3F4AA116F5A1}" srcOrd="0" destOrd="0" presId="urn:microsoft.com/office/officeart/2005/8/layout/process1"/>
    <dgm:cxn modelId="{C4305E74-25B6-48C2-ABCD-9A1ACE789DF5}" type="presParOf" srcId="{88C873E2-9ACA-490A-B9A8-E74E60E60242}" destId="{AE6DB4A9-67C1-4725-B122-E7A2E170E24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8132C-EF15-4873-B681-1B4FB7511A78}" type="doc">
      <dgm:prSet loTypeId="urn:microsoft.com/office/officeart/2005/8/layout/process1" loCatId="process" qsTypeId="urn:microsoft.com/office/officeart/2005/8/quickstyle/3d3" qsCatId="3D" csTypeId="urn:microsoft.com/office/officeart/2005/8/colors/accent0_3" csCatId="mainScheme" phldr="1"/>
      <dgm:spPr/>
    </dgm:pt>
    <dgm:pt modelId="{08E8DD10-563D-419E-87D7-14328B57641B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2600" b="1" dirty="0" smtClean="0"/>
            <a:t>PPA</a:t>
          </a:r>
          <a:endParaRPr lang="pt-BR" sz="2600" b="1" dirty="0"/>
        </a:p>
      </dgm:t>
    </dgm:pt>
    <dgm:pt modelId="{50369B12-B34E-4B50-BE8A-AE5FBD9CA5E4}" type="parTrans" cxnId="{5AEF2DC4-69C6-4957-BFEA-0528201742D8}">
      <dgm:prSet/>
      <dgm:spPr/>
      <dgm:t>
        <a:bodyPr/>
        <a:lstStyle/>
        <a:p>
          <a:endParaRPr lang="pt-BR" sz="2200" b="1"/>
        </a:p>
      </dgm:t>
    </dgm:pt>
    <dgm:pt modelId="{AF645EEC-28A7-4860-A57E-02FDDD4664B0}" type="sibTrans" cxnId="{5AEF2DC4-69C6-4957-BFEA-0528201742D8}">
      <dgm:prSet custT="1"/>
      <dgm:spPr/>
      <dgm:t>
        <a:bodyPr/>
        <a:lstStyle/>
        <a:p>
          <a:endParaRPr lang="pt-BR" sz="2200" b="1"/>
        </a:p>
      </dgm:t>
    </dgm:pt>
    <dgm:pt modelId="{4AF8B2F6-EADB-470D-AF38-919289724EDF}">
      <dgm:prSet phldrT="[Texto]" custT="1"/>
      <dgm:spPr>
        <a:solidFill>
          <a:srgbClr val="002060"/>
        </a:solidFill>
      </dgm:spPr>
      <dgm:t>
        <a:bodyPr/>
        <a:lstStyle/>
        <a:p>
          <a:r>
            <a:rPr lang="pt-BR" sz="2600" b="1" dirty="0" smtClean="0"/>
            <a:t>PTA</a:t>
          </a:r>
          <a:endParaRPr lang="pt-BR" sz="2600" b="1" dirty="0"/>
        </a:p>
      </dgm:t>
    </dgm:pt>
    <dgm:pt modelId="{B51B60D1-0AC2-472C-916C-E0D49B5C391A}" type="parTrans" cxnId="{09525EDD-B834-452B-AFAD-3769EC510FE9}">
      <dgm:prSet/>
      <dgm:spPr/>
      <dgm:t>
        <a:bodyPr/>
        <a:lstStyle/>
        <a:p>
          <a:endParaRPr lang="pt-BR" sz="2200" b="1"/>
        </a:p>
      </dgm:t>
    </dgm:pt>
    <dgm:pt modelId="{60706C22-B06B-4AFC-9789-1431FF314E1F}" type="sibTrans" cxnId="{09525EDD-B834-452B-AFAD-3769EC510FE9}">
      <dgm:prSet/>
      <dgm:spPr/>
      <dgm:t>
        <a:bodyPr/>
        <a:lstStyle/>
        <a:p>
          <a:endParaRPr lang="pt-BR" sz="2200" b="1"/>
        </a:p>
      </dgm:t>
    </dgm:pt>
    <dgm:pt modelId="{88C873E2-9ACA-490A-B9A8-E74E60E60242}" type="pres">
      <dgm:prSet presAssocID="{8DC8132C-EF15-4873-B681-1B4FB7511A78}" presName="Name0" presStyleCnt="0">
        <dgm:presLayoutVars>
          <dgm:dir/>
          <dgm:resizeHandles val="exact"/>
        </dgm:presLayoutVars>
      </dgm:prSet>
      <dgm:spPr/>
    </dgm:pt>
    <dgm:pt modelId="{E5B4E59E-01DB-4F1F-B4E1-A0CCFABC5B4E}" type="pres">
      <dgm:prSet presAssocID="{08E8DD10-563D-419E-87D7-14328B57641B}" presName="node" presStyleLbl="node1" presStyleIdx="0" presStyleCnt="2" custScaleX="167264" custScaleY="68775" custLinFactNeighborY="14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2E98F5-9E29-4D2A-B130-D9828312C33B}" type="pres">
      <dgm:prSet presAssocID="{AF645EEC-28A7-4860-A57E-02FDDD4664B0}" presName="sibTrans" presStyleLbl="sibTrans2D1" presStyleIdx="0" presStyleCnt="1" custScaleX="92818" custScaleY="66812"/>
      <dgm:spPr/>
      <dgm:t>
        <a:bodyPr/>
        <a:lstStyle/>
        <a:p>
          <a:endParaRPr lang="pt-BR"/>
        </a:p>
      </dgm:t>
    </dgm:pt>
    <dgm:pt modelId="{D6F18BE7-E8BF-414B-BAC5-3F4AA116F5A1}" type="pres">
      <dgm:prSet presAssocID="{AF645EEC-28A7-4860-A57E-02FDDD4664B0}" presName="connectorText" presStyleLbl="sibTrans2D1" presStyleIdx="0" presStyleCnt="1"/>
      <dgm:spPr/>
      <dgm:t>
        <a:bodyPr/>
        <a:lstStyle/>
        <a:p>
          <a:endParaRPr lang="pt-BR"/>
        </a:p>
      </dgm:t>
    </dgm:pt>
    <dgm:pt modelId="{AE6DB4A9-67C1-4725-B122-E7A2E170E247}" type="pres">
      <dgm:prSet presAssocID="{4AF8B2F6-EADB-470D-AF38-919289724EDF}" presName="node" presStyleLbl="node1" presStyleIdx="1" presStyleCnt="2" custScaleX="169542" custScaleY="68775" custLinFactNeighborX="-53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AEF2DC4-69C6-4957-BFEA-0528201742D8}" srcId="{8DC8132C-EF15-4873-B681-1B4FB7511A78}" destId="{08E8DD10-563D-419E-87D7-14328B57641B}" srcOrd="0" destOrd="0" parTransId="{50369B12-B34E-4B50-BE8A-AE5FBD9CA5E4}" sibTransId="{AF645EEC-28A7-4860-A57E-02FDDD4664B0}"/>
    <dgm:cxn modelId="{09525EDD-B834-452B-AFAD-3769EC510FE9}" srcId="{8DC8132C-EF15-4873-B681-1B4FB7511A78}" destId="{4AF8B2F6-EADB-470D-AF38-919289724EDF}" srcOrd="1" destOrd="0" parTransId="{B51B60D1-0AC2-472C-916C-E0D49B5C391A}" sibTransId="{60706C22-B06B-4AFC-9789-1431FF314E1F}"/>
    <dgm:cxn modelId="{5E23D1D7-EF53-47FE-88EE-7728F31CBA32}" type="presOf" srcId="{08E8DD10-563D-419E-87D7-14328B57641B}" destId="{E5B4E59E-01DB-4F1F-B4E1-A0CCFABC5B4E}" srcOrd="0" destOrd="0" presId="urn:microsoft.com/office/officeart/2005/8/layout/process1"/>
    <dgm:cxn modelId="{49F5EB0D-6FF7-4DEA-B96B-2F768C3D0DDC}" type="presOf" srcId="{AF645EEC-28A7-4860-A57E-02FDDD4664B0}" destId="{D6F18BE7-E8BF-414B-BAC5-3F4AA116F5A1}" srcOrd="1" destOrd="0" presId="urn:microsoft.com/office/officeart/2005/8/layout/process1"/>
    <dgm:cxn modelId="{E6386B5C-7786-4B9F-8E19-53BE97E30F26}" type="presOf" srcId="{4AF8B2F6-EADB-470D-AF38-919289724EDF}" destId="{AE6DB4A9-67C1-4725-B122-E7A2E170E247}" srcOrd="0" destOrd="0" presId="urn:microsoft.com/office/officeart/2005/8/layout/process1"/>
    <dgm:cxn modelId="{53DCF1D7-604E-4BC9-A02F-34D260E7B614}" type="presOf" srcId="{AF645EEC-28A7-4860-A57E-02FDDD4664B0}" destId="{222E98F5-9E29-4D2A-B130-D9828312C33B}" srcOrd="0" destOrd="0" presId="urn:microsoft.com/office/officeart/2005/8/layout/process1"/>
    <dgm:cxn modelId="{AC4E2395-2C7E-4C5B-97FB-CB417DCF1636}" type="presOf" srcId="{8DC8132C-EF15-4873-B681-1B4FB7511A78}" destId="{88C873E2-9ACA-490A-B9A8-E74E60E60242}" srcOrd="0" destOrd="0" presId="urn:microsoft.com/office/officeart/2005/8/layout/process1"/>
    <dgm:cxn modelId="{956C2E3B-BEE1-4306-A2D8-A6CD70EAAF30}" type="presParOf" srcId="{88C873E2-9ACA-490A-B9A8-E74E60E60242}" destId="{E5B4E59E-01DB-4F1F-B4E1-A0CCFABC5B4E}" srcOrd="0" destOrd="0" presId="urn:microsoft.com/office/officeart/2005/8/layout/process1"/>
    <dgm:cxn modelId="{CC98EA86-F433-4595-92F6-ED1ADA097BA7}" type="presParOf" srcId="{88C873E2-9ACA-490A-B9A8-E74E60E60242}" destId="{222E98F5-9E29-4D2A-B130-D9828312C33B}" srcOrd="1" destOrd="0" presId="urn:microsoft.com/office/officeart/2005/8/layout/process1"/>
    <dgm:cxn modelId="{0D6FE616-9C7C-4A0D-95D9-A06B27E9C7B8}" type="presParOf" srcId="{222E98F5-9E29-4D2A-B130-D9828312C33B}" destId="{D6F18BE7-E8BF-414B-BAC5-3F4AA116F5A1}" srcOrd="0" destOrd="0" presId="urn:microsoft.com/office/officeart/2005/8/layout/process1"/>
    <dgm:cxn modelId="{F7937B19-4621-436E-B0B7-DE9535056874}" type="presParOf" srcId="{88C873E2-9ACA-490A-B9A8-E74E60E60242}" destId="{AE6DB4A9-67C1-4725-B122-E7A2E170E24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4E59E-01DB-4F1F-B4E1-A0CCFABC5B4E}">
      <dsp:nvSpPr>
        <dsp:cNvPr id="0" name=""/>
        <dsp:cNvSpPr/>
      </dsp:nvSpPr>
      <dsp:spPr>
        <a:xfrm>
          <a:off x="7039" y="0"/>
          <a:ext cx="4965329" cy="403046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Diretrizes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Eixos Estratégicos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Objetivos Estratégicos/Estado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Programas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Ações</a:t>
          </a:r>
        </a:p>
      </dsp:txBody>
      <dsp:txXfrm>
        <a:off x="125087" y="118048"/>
        <a:ext cx="4729233" cy="3794372"/>
      </dsp:txXfrm>
    </dsp:sp>
    <dsp:sp modelId="{222E98F5-9E29-4D2A-B130-D9828312C33B}">
      <dsp:nvSpPr>
        <dsp:cNvPr id="0" name=""/>
        <dsp:cNvSpPr/>
      </dsp:nvSpPr>
      <dsp:spPr>
        <a:xfrm rot="5400000">
          <a:off x="2275297" y="3024137"/>
          <a:ext cx="392697" cy="30732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900" kern="1200"/>
        </a:p>
      </dsp:txBody>
      <dsp:txXfrm>
        <a:off x="2321395" y="3039503"/>
        <a:ext cx="300501" cy="184393"/>
      </dsp:txXfrm>
    </dsp:sp>
    <dsp:sp modelId="{AE6DB4A9-67C1-4725-B122-E7A2E170E247}">
      <dsp:nvSpPr>
        <dsp:cNvPr id="0" name=""/>
        <dsp:cNvSpPr/>
      </dsp:nvSpPr>
      <dsp:spPr>
        <a:xfrm>
          <a:off x="5759738" y="0"/>
          <a:ext cx="4965329" cy="4030468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Programas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Ações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Produtos das Ações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err="1" smtClean="0"/>
            <a:t>Subações</a:t>
          </a:r>
          <a:r>
            <a:rPr lang="pt-BR" sz="2000" b="1" kern="1200" dirty="0" smtClean="0"/>
            <a:t>/Entregas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Etapas</a:t>
          </a:r>
          <a:endParaRPr lang="pt-BR" sz="2000" b="0" kern="1200" dirty="0">
            <a:solidFill>
              <a:schemeClr val="bg1"/>
            </a:solidFill>
          </a:endParaRPr>
        </a:p>
      </dsp:txBody>
      <dsp:txXfrm>
        <a:off x="5877786" y="118048"/>
        <a:ext cx="4729233" cy="3794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4E59E-01DB-4F1F-B4E1-A0CCFABC5B4E}">
      <dsp:nvSpPr>
        <dsp:cNvPr id="0" name=""/>
        <dsp:cNvSpPr/>
      </dsp:nvSpPr>
      <dsp:spPr>
        <a:xfrm>
          <a:off x="10267" y="94960"/>
          <a:ext cx="4727276" cy="381736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PPA</a:t>
          </a:r>
          <a:endParaRPr lang="pt-BR" sz="2600" b="1" kern="1200" dirty="0"/>
        </a:p>
      </dsp:txBody>
      <dsp:txXfrm>
        <a:off x="21448" y="106141"/>
        <a:ext cx="4704914" cy="359374"/>
      </dsp:txXfrm>
    </dsp:sp>
    <dsp:sp modelId="{222E98F5-9E29-4D2A-B130-D9828312C33B}">
      <dsp:nvSpPr>
        <dsp:cNvPr id="0" name=""/>
        <dsp:cNvSpPr/>
      </dsp:nvSpPr>
      <dsp:spPr>
        <a:xfrm rot="21595099">
          <a:off x="5024081" y="96257"/>
          <a:ext cx="523943" cy="37084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b="1" kern="1200"/>
        </a:p>
      </dsp:txBody>
      <dsp:txXfrm>
        <a:off x="5024081" y="170504"/>
        <a:ext cx="412691" cy="222504"/>
      </dsp:txXfrm>
    </dsp:sp>
    <dsp:sp modelId="{AE6DB4A9-67C1-4725-B122-E7A2E170E247}">
      <dsp:nvSpPr>
        <dsp:cNvPr id="0" name=""/>
        <dsp:cNvSpPr/>
      </dsp:nvSpPr>
      <dsp:spPr>
        <a:xfrm>
          <a:off x="5802609" y="86657"/>
          <a:ext cx="4791658" cy="381736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b="1" kern="1200" dirty="0" smtClean="0"/>
            <a:t>PTA</a:t>
          </a:r>
          <a:endParaRPr lang="pt-BR" sz="2600" b="1" kern="1200" dirty="0"/>
        </a:p>
      </dsp:txBody>
      <dsp:txXfrm>
        <a:off x="5813790" y="97838"/>
        <a:ext cx="4769296" cy="359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24D4-687E-4A92-9269-FF734140EF92}" type="datetimeFigureOut">
              <a:rPr lang="pt-BR" smtClean="0"/>
              <a:t>30/05/2022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3A81-CBF1-4BE7-82EE-4A5FC26F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E914-C4D7-8A48-A1B4-58AA7FCC5CEB}" type="datetimeFigureOut">
              <a:rPr lang="pt-BR" smtClean="0"/>
              <a:pPr/>
              <a:t>30/05/2022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68116" y="1242856"/>
            <a:ext cx="5836595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700" b="1" dirty="0" smtClean="0">
                <a:solidFill>
                  <a:srgbClr val="232C79"/>
                </a:solidFill>
              </a:rPr>
              <a:t>Monitoramento</a:t>
            </a:r>
          </a:p>
          <a:p>
            <a:pPr algn="ctr"/>
            <a:endParaRPr lang="pt-BR" sz="6000" b="1" dirty="0" smtClean="0">
              <a:solidFill>
                <a:srgbClr val="232C79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232C79"/>
                </a:solidFill>
              </a:rPr>
              <a:t>Conceituação e base legal</a:t>
            </a:r>
            <a:endParaRPr lang="pt-BR" sz="6000" dirty="0" smtClean="0">
              <a:solidFill>
                <a:srgbClr val="232C79"/>
              </a:solidFill>
            </a:endParaRPr>
          </a:p>
        </p:txBody>
      </p:sp>
      <p:pic>
        <p:nvPicPr>
          <p:cNvPr id="4" name="Imagem 3" descr="ASSINATURA SEPLAG - 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585" y="2943142"/>
            <a:ext cx="3941646" cy="9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449471"/>
            <a:ext cx="112173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continuação...</a:t>
            </a:r>
          </a:p>
          <a:p>
            <a:pPr algn="just"/>
            <a:endParaRPr lang="pt-BR" sz="2000" dirty="0"/>
          </a:p>
          <a:p>
            <a:pPr algn="just"/>
            <a:r>
              <a:rPr lang="pt-BR" sz="3200" dirty="0" smtClean="0"/>
              <a:t>As informações sobre a execução física e financeira das ações, monitoradas ao longo do exercício financeiro, serão consolidadas anualmente no Relatório de Ação Governamental – RAG.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O RAG é um relatório de avaliação das ações e programas que compõem o PPA, consiste numa etapa de gestão do plano, complementar ao monitoramento.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3041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511617"/>
            <a:ext cx="112173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Instrução </a:t>
            </a:r>
            <a:r>
              <a:rPr lang="pt-BR" sz="3400" b="1" dirty="0"/>
              <a:t>Normativa nº 001/2021/SEPLAG de </a:t>
            </a:r>
            <a:r>
              <a:rPr lang="pt-BR" sz="3400" b="1" dirty="0" smtClean="0"/>
              <a:t>17/02/2021</a:t>
            </a:r>
          </a:p>
          <a:p>
            <a:pPr algn="just"/>
            <a:r>
              <a:rPr lang="pt-BR" sz="3200" dirty="0" smtClean="0"/>
              <a:t>Disciplina o processo de monitoramento instituindo:</a:t>
            </a:r>
          </a:p>
          <a:p>
            <a:pPr algn="just"/>
            <a:endParaRPr lang="pt-BR" sz="2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/>
              <a:t>normas </a:t>
            </a:r>
            <a:r>
              <a:rPr lang="pt-BR" sz="3200" dirty="0"/>
              <a:t>gerais para o monitoramento das ações governamentais e seus desdobramentos </a:t>
            </a:r>
            <a:r>
              <a:rPr lang="pt-BR" sz="3200" dirty="0" smtClean="0"/>
              <a:t>contemplados </a:t>
            </a:r>
            <a:r>
              <a:rPr lang="pt-BR" sz="3200" dirty="0"/>
              <a:t>no </a:t>
            </a:r>
            <a:r>
              <a:rPr lang="pt-BR" sz="3200" dirty="0" smtClean="0"/>
              <a:t>PTA </a:t>
            </a:r>
            <a:r>
              <a:rPr lang="pt-BR" sz="3200" dirty="0"/>
              <a:t>da Administração Pública Estadual </a:t>
            </a:r>
            <a:r>
              <a:rPr lang="pt-BR" sz="3200" dirty="0" smtClean="0"/>
              <a:t>e;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0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200" dirty="0" smtClean="0"/>
              <a:t>normas </a:t>
            </a:r>
            <a:r>
              <a:rPr lang="pt-BR" sz="3200" dirty="0"/>
              <a:t>específicas para o monitoramento das prioridades de governo, conforme definido anualmente na </a:t>
            </a:r>
            <a:r>
              <a:rPr lang="pt-BR" sz="3200" dirty="0" smtClean="0"/>
              <a:t>Lei de Diretrizes Orçamentárias - LDO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2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LDO 2022 </a:t>
            </a:r>
            <a:r>
              <a:rPr lang="pt-BR" sz="3400" b="1" dirty="0"/>
              <a:t>(Lei nº </a:t>
            </a:r>
            <a:r>
              <a:rPr lang="pt-BR" sz="3400" b="1" dirty="0" smtClean="0"/>
              <a:t>11.549, </a:t>
            </a:r>
            <a:r>
              <a:rPr lang="pt-BR" sz="3400" b="1" dirty="0"/>
              <a:t>de </a:t>
            </a:r>
            <a:r>
              <a:rPr lang="pt-BR" sz="3400" b="1" dirty="0" smtClean="0"/>
              <a:t>27/10/2021), art. 86</a:t>
            </a:r>
            <a:endParaRPr lang="pt-BR" sz="3400" b="1" dirty="0"/>
          </a:p>
          <a:p>
            <a:pPr algn="just"/>
            <a:r>
              <a:rPr lang="pt-BR" sz="3000" dirty="0" smtClean="0"/>
              <a:t>Dispõe sobre o monitoramento e apresentação das ações prioritárias, em audiências públicas semestrais à Comissão Permanente de Fiscalização e Acompanhamento da Execução Orçamentária da ALMT: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Ações finalísticas que integrem o Anexo de Metas e Prioridades;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000" dirty="0" smtClean="0"/>
              <a:t>Ações de Programas Finalísticos das áreas de educação, saúde, segurança pública e infraestrutura e logística.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3000" dirty="0" smtClean="0"/>
          </a:p>
          <a:p>
            <a:pPr algn="just"/>
            <a:r>
              <a:rPr lang="pt-BR" sz="3000" dirty="0" smtClean="0"/>
              <a:t>As apresentações dos resultados de monitoramento das metas físicas das ações prioritárias do Poder Executivo, em audiências públicas, à ALMT estão ocorrendo desde a LDO 2017.</a:t>
            </a:r>
          </a:p>
        </p:txBody>
      </p:sp>
    </p:spTree>
    <p:extLst>
      <p:ext uri="{BB962C8B-B14F-4D97-AF65-F5344CB8AC3E}">
        <p14:creationId xmlns:p14="http://schemas.microsoft.com/office/powerpoint/2010/main" val="19021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continuação</a:t>
            </a:r>
            <a:r>
              <a:rPr lang="pt-BR" sz="2000" b="1" dirty="0" smtClean="0">
                <a:solidFill>
                  <a:srgbClr val="FF0000"/>
                </a:solidFill>
              </a:rPr>
              <a:t>...</a:t>
            </a:r>
          </a:p>
          <a:p>
            <a:pPr algn="just"/>
            <a:endParaRPr lang="pt-BR" sz="2000" b="1" dirty="0">
              <a:solidFill>
                <a:srgbClr val="FF0000"/>
              </a:solidFill>
            </a:endParaRPr>
          </a:p>
          <a:p>
            <a:pPr algn="just"/>
            <a:r>
              <a:rPr lang="pt-BR" sz="3200" dirty="0" smtClean="0"/>
              <a:t>As audiências para apresentação do desempenho das metas físicas serão agendadas pela </a:t>
            </a:r>
            <a:r>
              <a:rPr lang="pt-BR" sz="3200" dirty="0"/>
              <a:t>Comissão Permanente de Fiscalização e Acompanhamento da Execução Orçamentária da </a:t>
            </a:r>
            <a:r>
              <a:rPr lang="pt-BR" sz="3200" dirty="0" smtClean="0"/>
              <a:t>ALMT.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/>
              <a:t>A</a:t>
            </a:r>
            <a:r>
              <a:rPr lang="pt-BR" sz="3200" dirty="0" smtClean="0"/>
              <a:t>s apresentações são de responsabilidades das secretarias executoras dos </a:t>
            </a:r>
            <a:r>
              <a:rPr lang="pt-BR" sz="3200" dirty="0" err="1" smtClean="0"/>
              <a:t>PTAs</a:t>
            </a:r>
            <a:r>
              <a:rPr lang="pt-BR" sz="3200" dirty="0" smtClean="0"/>
              <a:t>.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A coordenação do processo e da apresentação é de responsabilizada da SEPLAG.</a:t>
            </a:r>
          </a:p>
        </p:txBody>
      </p:sp>
    </p:spTree>
    <p:extLst>
      <p:ext uri="{BB962C8B-B14F-4D97-AF65-F5344CB8AC3E}">
        <p14:creationId xmlns:p14="http://schemas.microsoft.com/office/powerpoint/2010/main" val="8649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667138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smtClean="0">
                <a:solidFill>
                  <a:schemeClr val="bg1"/>
                </a:solidFill>
              </a:rPr>
              <a:t>Obrigado!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SSINATURA SEPLAG - 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926" y="2528314"/>
            <a:ext cx="5791152" cy="14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Conceituação do processo</a:t>
            </a:r>
          </a:p>
        </p:txBody>
      </p:sp>
    </p:spTree>
    <p:extLst>
      <p:ext uri="{BB962C8B-B14F-4D97-AF65-F5344CB8AC3E}">
        <p14:creationId xmlns:p14="http://schemas.microsoft.com/office/powerpoint/2010/main" val="14013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Conceituação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O que é o monitoramento?</a:t>
            </a:r>
          </a:p>
          <a:p>
            <a:pPr algn="just"/>
            <a:r>
              <a:rPr lang="pt-BR" sz="3200" dirty="0" smtClean="0"/>
              <a:t>O monitoramento é uma atividade gerencial sistemática que apura, corrige e evita desvios e desperdícios.</a:t>
            </a:r>
          </a:p>
          <a:p>
            <a:pPr algn="just">
              <a:buFont typeface="Arial" pitchFamily="34" charset="0"/>
              <a:buChar char="•"/>
            </a:pPr>
            <a:endParaRPr lang="pt-BR" sz="3200" dirty="0" smtClean="0"/>
          </a:p>
          <a:p>
            <a:pPr algn="just"/>
            <a:r>
              <a:rPr lang="pt-BR" sz="3200" dirty="0" smtClean="0"/>
              <a:t>É um processo de coleta e organização de dados, que cruzados com um conjunto de indicadores e de metas estabelecidos nos instrumentos de planejamento (PPA e PTA), podem se materializar em relatórios e reuniões de monitoramento.</a:t>
            </a:r>
          </a:p>
          <a:p>
            <a:pPr algn="just"/>
            <a:endParaRPr lang="pt-BR" sz="3400" dirty="0" smtClean="0"/>
          </a:p>
        </p:txBody>
      </p:sp>
    </p:spTree>
    <p:extLst>
      <p:ext uri="{BB962C8B-B14F-4D97-AF65-F5344CB8AC3E}">
        <p14:creationId xmlns:p14="http://schemas.microsoft.com/office/powerpoint/2010/main" val="29432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Conceituação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53022"/>
            <a:ext cx="112173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Como ocorre o monitoramento dos instrumentos de planejamento?</a:t>
            </a:r>
          </a:p>
          <a:p>
            <a:pPr algn="just"/>
            <a:r>
              <a:rPr lang="pt-BR" sz="3200" dirty="0" smtClean="0"/>
              <a:t>No Governo do Estado Mato Grosso, o monitoramento dos instrumentos de planejamento ocorre na dimensão operacional do plano.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/>
              <a:t>O Plano </a:t>
            </a:r>
            <a:r>
              <a:rPr lang="pt-BR" sz="3200" dirty="0" smtClean="0"/>
              <a:t>Plurianual – PPA é </a:t>
            </a:r>
            <a:r>
              <a:rPr lang="pt-BR" sz="3200" dirty="0"/>
              <a:t>operacionalizado pelo </a:t>
            </a:r>
            <a:r>
              <a:rPr lang="pt-BR" sz="3200" dirty="0" smtClean="0"/>
              <a:t>Plano </a:t>
            </a:r>
            <a:r>
              <a:rPr lang="pt-BR" sz="3200" dirty="0"/>
              <a:t>de Trabalho </a:t>
            </a:r>
            <a:r>
              <a:rPr lang="pt-BR" sz="3200" dirty="0" smtClean="0"/>
              <a:t>Anual – PTA </a:t>
            </a:r>
            <a:r>
              <a:rPr lang="pt-BR" sz="3200" dirty="0"/>
              <a:t>que </a:t>
            </a:r>
            <a:r>
              <a:rPr lang="pt-BR" sz="3200" dirty="0" smtClean="0"/>
              <a:t>desdobra </a:t>
            </a:r>
            <a:r>
              <a:rPr lang="pt-BR" sz="3200" dirty="0"/>
              <a:t>as ações contidas no plano, individualizando os produtos (bens e serviços) a serem entregues e detalhando as etapas necessárias à sua produção. 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6881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smtClean="0">
                <a:solidFill>
                  <a:srgbClr val="232C79"/>
                </a:solidFill>
              </a:rPr>
              <a:t>Conceituação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563469" y="1242992"/>
            <a:ext cx="1095738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400" b="1" dirty="0" smtClean="0"/>
              <a:t>Operacionalização do PPA através do PTA</a:t>
            </a:r>
            <a:endParaRPr lang="pt-BR" sz="3400" b="1" dirty="0">
              <a:solidFill>
                <a:srgbClr val="FF0000"/>
              </a:solidFill>
            </a:endParaRPr>
          </a:p>
        </p:txBody>
      </p:sp>
      <p:graphicFrame>
        <p:nvGraphicFramePr>
          <p:cNvPr id="26" name="Diagrama 25"/>
          <p:cNvGraphicFramePr/>
          <p:nvPr>
            <p:extLst>
              <p:ext uri="{D42A27DB-BD31-4B8C-83A1-F6EECF244321}">
                <p14:modId xmlns:p14="http://schemas.microsoft.com/office/powerpoint/2010/main" val="4290424949"/>
              </p:ext>
            </p:extLst>
          </p:nvPr>
        </p:nvGraphicFramePr>
        <p:xfrm>
          <a:off x="692461" y="2663301"/>
          <a:ext cx="10732108" cy="403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0" name="Grupo 49"/>
          <p:cNvGrpSpPr/>
          <p:nvPr/>
        </p:nvGrpSpPr>
        <p:grpSpPr>
          <a:xfrm>
            <a:off x="2992696" y="4107161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1" name="Seta para a direita 50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2992696" y="4905803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4" name="Seta para a direita 53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8772059" y="3303334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57" name="Seta para a direita 56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8799935" y="4126770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0" name="Seta para a direita 59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62" name="Grupo 61"/>
          <p:cNvGrpSpPr/>
          <p:nvPr/>
        </p:nvGrpSpPr>
        <p:grpSpPr>
          <a:xfrm>
            <a:off x="2971089" y="3329524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3" name="Seta para a direita 62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aphicFrame>
        <p:nvGraphicFramePr>
          <p:cNvPr id="65" name="Diagrama 64"/>
          <p:cNvGraphicFramePr/>
          <p:nvPr>
            <p:extLst>
              <p:ext uri="{D42A27DB-BD31-4B8C-83A1-F6EECF244321}">
                <p14:modId xmlns:p14="http://schemas.microsoft.com/office/powerpoint/2010/main" val="436868932"/>
              </p:ext>
            </p:extLst>
          </p:nvPr>
        </p:nvGraphicFramePr>
        <p:xfrm>
          <a:off x="754604" y="2020929"/>
          <a:ext cx="10669965" cy="555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6" name="Grupo 65"/>
          <p:cNvGrpSpPr/>
          <p:nvPr/>
        </p:nvGrpSpPr>
        <p:grpSpPr>
          <a:xfrm>
            <a:off x="8833523" y="4869421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7" name="Seta para a direita 66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8782426" y="5649103"/>
            <a:ext cx="307321" cy="392693"/>
            <a:chOff x="2348868" y="869951"/>
            <a:chExt cx="311791" cy="39269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0" name="Seta para a direita 69"/>
            <p:cNvSpPr/>
            <p:nvPr/>
          </p:nvSpPr>
          <p:spPr>
            <a:xfrm rot="5400000">
              <a:off x="2308417" y="910402"/>
              <a:ext cx="392693" cy="311791"/>
            </a:xfrm>
            <a:prstGeom prst="rightArrow">
              <a:avLst>
                <a:gd name="adj1" fmla="val 60000"/>
                <a:gd name="adj2" fmla="val 50000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Seta para a direita 4"/>
            <p:cNvSpPr/>
            <p:nvPr/>
          </p:nvSpPr>
          <p:spPr>
            <a:xfrm rot="5400000">
              <a:off x="2355186" y="925992"/>
              <a:ext cx="299156" cy="187075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grpSp>
        <p:nvGrpSpPr>
          <p:cNvPr id="72" name="Grupo 71"/>
          <p:cNvGrpSpPr/>
          <p:nvPr/>
        </p:nvGrpSpPr>
        <p:grpSpPr>
          <a:xfrm rot="423637">
            <a:off x="3315794" y="4961309"/>
            <a:ext cx="5316743" cy="1171966"/>
            <a:chOff x="1543585" y="-348302"/>
            <a:chExt cx="5789175" cy="158433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3" name="Seta para a direita 72"/>
            <p:cNvSpPr/>
            <p:nvPr/>
          </p:nvSpPr>
          <p:spPr>
            <a:xfrm rot="19757733">
              <a:off x="1543585" y="-348302"/>
              <a:ext cx="5789175" cy="164531"/>
            </a:xfrm>
            <a:prstGeom prst="rightArrow">
              <a:avLst>
                <a:gd name="adj1" fmla="val 60000"/>
                <a:gd name="adj2" fmla="val 100012"/>
              </a:avLst>
            </a:prstGeom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Seta para a direita 4"/>
            <p:cNvSpPr/>
            <p:nvPr/>
          </p:nvSpPr>
          <p:spPr>
            <a:xfrm rot="19548235">
              <a:off x="2374447" y="1048773"/>
              <a:ext cx="1110975" cy="187258"/>
            </a:xfrm>
            <a:prstGeom prst="rect">
              <a:avLst/>
            </a:prstGeom>
            <a:sp3d z="-182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900" kern="1200"/>
            </a:p>
          </p:txBody>
        </p:sp>
      </p:grpSp>
      <p:sp>
        <p:nvSpPr>
          <p:cNvPr id="75" name="Seta para a direita 74"/>
          <p:cNvSpPr/>
          <p:nvPr/>
        </p:nvSpPr>
        <p:spPr>
          <a:xfrm rot="20181370">
            <a:off x="3485788" y="4221728"/>
            <a:ext cx="5033461" cy="124117"/>
          </a:xfrm>
          <a:prstGeom prst="rightArrow">
            <a:avLst>
              <a:gd name="adj1" fmla="val 60000"/>
              <a:gd name="adj2" fmla="val 100012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19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Conceituação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Qual é a finalidade do monitoramento?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acompanhar </a:t>
            </a:r>
            <a:r>
              <a:rPr lang="pt-BR" sz="3000" dirty="0"/>
              <a:t>a execução das ações e o alcance das metas planejadas pelos órgãos e entidades;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identificar</a:t>
            </a:r>
            <a:r>
              <a:rPr lang="pt-BR" sz="3000" dirty="0"/>
              <a:t>, tempestivamente, ocorrências que impactem a execução das ações;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subsidiar </a:t>
            </a:r>
            <a:r>
              <a:rPr lang="pt-BR" sz="3000" dirty="0"/>
              <a:t>a tomada de decisão acerca da atuação governamental;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subsidiar </a:t>
            </a:r>
            <a:r>
              <a:rPr lang="pt-BR" sz="3000" dirty="0"/>
              <a:t>a prestação de contas e a avaliação dos programas e ações;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000" dirty="0" smtClean="0"/>
              <a:t>concentrar </a:t>
            </a:r>
            <a:r>
              <a:rPr lang="pt-BR" sz="3000" dirty="0"/>
              <a:t>informações que contribuam para o aprimoramento do planejamento nos processos de revisão</a:t>
            </a:r>
            <a:r>
              <a:rPr lang="pt-BR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78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Base legal do Monitoramento</a:t>
            </a:r>
          </a:p>
        </p:txBody>
      </p:sp>
    </p:spTree>
    <p:extLst>
      <p:ext uri="{BB962C8B-B14F-4D97-AF65-F5344CB8AC3E}">
        <p14:creationId xmlns:p14="http://schemas.microsoft.com/office/powerpoint/2010/main" val="10226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520495"/>
            <a:ext cx="112173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b="1" dirty="0" smtClean="0"/>
              <a:t>Lei nº 11.071, de 26/12/2019 (dispõe sobre o PPA 2020-2023)</a:t>
            </a:r>
          </a:p>
          <a:p>
            <a:pPr algn="just"/>
            <a:r>
              <a:rPr lang="pt-BR" sz="3200" dirty="0" smtClean="0"/>
              <a:t>O monitoramento e avaliação são processos que fazem parte da gestão do instrumento de planejamento Plano Plurianual – PPA.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 smtClean="0"/>
              <a:t>O processo de monitoramento deve contribuir para o </a:t>
            </a:r>
            <a:r>
              <a:rPr lang="pt-BR" sz="3200" dirty="0"/>
              <a:t>alcance dos objetivos e das metas </a:t>
            </a:r>
            <a:r>
              <a:rPr lang="pt-BR" sz="3200" dirty="0" smtClean="0"/>
              <a:t>previstas </a:t>
            </a:r>
            <a:r>
              <a:rPr lang="pt-BR" sz="3200" dirty="0"/>
              <a:t>para o período, num ciclo que possa proporcionar revisões do plano, quando necessárias, e assim garantir </a:t>
            </a:r>
            <a:r>
              <a:rPr lang="pt-BR" sz="3200" dirty="0" smtClean="0"/>
              <a:t>sua aderência </a:t>
            </a:r>
            <a:r>
              <a:rPr lang="pt-BR" sz="3200" dirty="0"/>
              <a:t>à </a:t>
            </a:r>
            <a:r>
              <a:rPr lang="pt-BR" sz="3200" dirty="0" smtClean="0"/>
              <a:t>realidade.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8847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Base legal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449471"/>
            <a:ext cx="112173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0000"/>
                </a:solidFill>
              </a:rPr>
              <a:t>continuação...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3200" dirty="0" smtClean="0"/>
              <a:t>Para os órgãos do Poder Executivo, a coordenação do monitoramento e avaliação do PPA 2020-2023, é exercida pela SEPLAG, a qual estabelece normas, procedimentos e prazos no sentido de orientar e coordenar a gestão do instrumento.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3200" dirty="0" smtClean="0"/>
              <a:t>Assim como o monitoramento, o processo de gestão do PPA também deve contribuir para o </a:t>
            </a:r>
            <a:r>
              <a:rPr lang="pt-BR" sz="3200" dirty="0"/>
              <a:t>alcance dos objetivos e das metas </a:t>
            </a:r>
            <a:r>
              <a:rPr lang="pt-BR" sz="3200" dirty="0" smtClean="0"/>
              <a:t>previstas </a:t>
            </a:r>
            <a:r>
              <a:rPr lang="pt-BR" sz="3200" dirty="0"/>
              <a:t>para o período, num ciclo que possa proporcionar revisões do plano, quando necessárias, e assim garantir </a:t>
            </a:r>
            <a:r>
              <a:rPr lang="pt-BR" sz="3200" dirty="0" smtClean="0"/>
              <a:t>sua aderência </a:t>
            </a:r>
            <a:r>
              <a:rPr lang="pt-BR" sz="3200" dirty="0"/>
              <a:t>à </a:t>
            </a:r>
            <a:r>
              <a:rPr lang="pt-BR" sz="3200" dirty="0" smtClean="0"/>
              <a:t>realidade.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791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681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Ásbel - SOUL Propaganda</dc:creator>
  <cp:lastModifiedBy>Maria Tereza Wichocki Monteiro</cp:lastModifiedBy>
  <cp:revision>298</cp:revision>
  <cp:lastPrinted>2019-03-15T20:51:06Z</cp:lastPrinted>
  <dcterms:created xsi:type="dcterms:W3CDTF">2019-03-15T20:18:20Z</dcterms:created>
  <dcterms:modified xsi:type="dcterms:W3CDTF">2022-05-30T14:16:01Z</dcterms:modified>
</cp:coreProperties>
</file>