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358" r:id="rId3"/>
    <p:sldId id="367" r:id="rId4"/>
    <p:sldId id="361" r:id="rId5"/>
    <p:sldId id="366" r:id="rId6"/>
    <p:sldId id="362" r:id="rId7"/>
    <p:sldId id="360" r:id="rId8"/>
    <p:sldId id="363" r:id="rId9"/>
    <p:sldId id="364" r:id="rId10"/>
    <p:sldId id="365" r:id="rId11"/>
    <p:sldId id="368" r:id="rId12"/>
    <p:sldId id="369" r:id="rId13"/>
    <p:sldId id="370" r:id="rId14"/>
    <p:sldId id="372" r:id="rId15"/>
    <p:sldId id="371" r:id="rId16"/>
    <p:sldId id="319" r:id="rId17"/>
    <p:sldId id="258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/>
    <p:restoredTop sz="86191" autoAdjust="0"/>
  </p:normalViewPr>
  <p:slideViewPr>
    <p:cSldViewPr snapToGrid="0" snapToObjects="1">
      <p:cViewPr varScale="1">
        <p:scale>
          <a:sx n="84" d="100"/>
          <a:sy n="84" d="100"/>
        </p:scale>
        <p:origin x="78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624D4-687E-4A92-9269-FF734140EF92}" type="datetimeFigureOut">
              <a:rPr lang="pt-BR" smtClean="0"/>
              <a:t>18/10/2021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33A81-CBF1-4BE7-82EE-4A5FC26F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7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31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3023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4794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26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395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039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585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604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844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406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1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3230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011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1687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722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3A81-CBF1-4BE7-82EE-4A5FC26F1B41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70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2E914-C4D7-8A48-A1B4-58AA7FCC5CEB}" type="datetimeFigureOut">
              <a:rPr lang="pt-BR" smtClean="0"/>
              <a:pPr/>
              <a:t>18/10/2021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66F78-8644-B942-A002-B0285A0BF86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68116" y="1497682"/>
            <a:ext cx="58365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232C79"/>
                </a:solidFill>
              </a:rPr>
              <a:t>RAG 2021</a:t>
            </a:r>
          </a:p>
          <a:p>
            <a:pPr algn="ctr"/>
            <a:endParaRPr lang="pt-BR" sz="6000" b="1" dirty="0">
              <a:solidFill>
                <a:srgbClr val="232C79"/>
              </a:solidFill>
            </a:endParaRPr>
          </a:p>
          <a:p>
            <a:pPr algn="ctr"/>
            <a:r>
              <a:rPr lang="pt-BR" sz="6000" b="1" dirty="0" smtClean="0">
                <a:solidFill>
                  <a:srgbClr val="232C79"/>
                </a:solidFill>
              </a:rPr>
              <a:t>Processo de elaboração</a:t>
            </a:r>
            <a:endParaRPr lang="pt-BR" sz="6000" dirty="0" smtClean="0">
              <a:solidFill>
                <a:srgbClr val="232C79"/>
              </a:solidFill>
            </a:endParaRPr>
          </a:p>
        </p:txBody>
      </p:sp>
      <p:pic>
        <p:nvPicPr>
          <p:cNvPr id="4" name="Imagem 3" descr="ASSINATURA SEPLAG - Bran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585" y="2943142"/>
            <a:ext cx="3941646" cy="9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232C79"/>
                </a:solidFill>
              </a:rPr>
              <a:t>Atores e responsabilidades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Dirigentes máximos dos órgãos e entidades</a:t>
            </a:r>
          </a:p>
          <a:p>
            <a:pPr algn="just"/>
            <a:r>
              <a:rPr lang="pt-BR" sz="2700" dirty="0" smtClean="0"/>
              <a:t>Compete aos dirigentes máximos dos órgãos e entidades apresentar a avaliação setorial dos programas sob a responsabilidade de suas respectivas Unidades Orçamentárias. Para esse fim, têm como atribuições: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fazer cumprir setorialmente o cronograma de atividades do RAG;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validar a avaliação realizada pelos responsáveis por ações e por programas.</a:t>
            </a:r>
          </a:p>
        </p:txBody>
      </p:sp>
    </p:spTree>
    <p:extLst>
      <p:ext uri="{BB962C8B-B14F-4D97-AF65-F5344CB8AC3E}">
        <p14:creationId xmlns:p14="http://schemas.microsoft.com/office/powerpoint/2010/main" val="332920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Ferramenta informatizada</a:t>
            </a:r>
          </a:p>
        </p:txBody>
      </p:sp>
    </p:spTree>
    <p:extLst>
      <p:ext uri="{BB962C8B-B14F-4D97-AF65-F5344CB8AC3E}">
        <p14:creationId xmlns:p14="http://schemas.microsoft.com/office/powerpoint/2010/main" val="279032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Ferramenta informatizada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De acordo com a Lei n. 11.241/2020 (LDO 2021), cabe à SEPLAG definir os meios de coleta de informação para a elaboração do RAG.</a:t>
            </a:r>
          </a:p>
          <a:p>
            <a:pPr algn="just"/>
            <a:r>
              <a:rPr lang="pt-BR" sz="3000" dirty="0" smtClean="0"/>
              <a:t>A ferramenta a ser utilizada no processo será o Sistema MONITORA, que contará com um módulo específico para instrumentalizar o processo de avaliação.</a:t>
            </a:r>
          </a:p>
        </p:txBody>
      </p:sp>
    </p:spTree>
    <p:extLst>
      <p:ext uri="{BB962C8B-B14F-4D97-AF65-F5344CB8AC3E}">
        <p14:creationId xmlns:p14="http://schemas.microsoft.com/office/powerpoint/2010/main" val="135221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Cronograma</a:t>
            </a:r>
          </a:p>
        </p:txBody>
      </p:sp>
    </p:spTree>
    <p:extLst>
      <p:ext uri="{BB962C8B-B14F-4D97-AF65-F5344CB8AC3E}">
        <p14:creationId xmlns:p14="http://schemas.microsoft.com/office/powerpoint/2010/main" val="110199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Cronograma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dirty="0" smtClean="0"/>
              <a:t>De acordo com a Lei n. 11.241/2020 (LDO 2021), também cabe à SEPLAG definir os prazos para a execução do processo de avaliação.</a:t>
            </a:r>
          </a:p>
          <a:p>
            <a:pPr algn="just"/>
            <a:r>
              <a:rPr lang="pt-BR" sz="3000" dirty="0" smtClean="0"/>
              <a:t>O cronograma do processo, em linhas gerais, é apresentado a seguir.</a:t>
            </a:r>
          </a:p>
          <a:p>
            <a:pPr algn="just"/>
            <a:r>
              <a:rPr lang="pt-BR" sz="3000" dirty="0" smtClean="0"/>
              <a:t>O detalhamento das datas do processo constará da normatização do RAG.</a:t>
            </a:r>
          </a:p>
        </p:txBody>
      </p:sp>
    </p:spTree>
    <p:extLst>
      <p:ext uri="{BB962C8B-B14F-4D97-AF65-F5344CB8AC3E}">
        <p14:creationId xmlns:p14="http://schemas.microsoft.com/office/powerpoint/2010/main" val="3447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Cronograma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77" y="1962807"/>
            <a:ext cx="11366014" cy="407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80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667138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Obrigado!</a:t>
            </a:r>
            <a:endParaRPr lang="pt-B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1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ASSINATURA SEPLAG - Bran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6926" y="2528314"/>
            <a:ext cx="5791152" cy="14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88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O processo de avaliação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400" dirty="0" smtClean="0"/>
              <a:t>O processo de avaliação envolve um conjunto de atividades desenvolvidas pelas unidades central e setorial de planejamento, pelos responsáveis por programas e ações, bem como pelos dirigentes dos órgãos e entidades.</a:t>
            </a:r>
            <a:endParaRPr lang="pt-BR" sz="3000" dirty="0" smtClean="0"/>
          </a:p>
        </p:txBody>
      </p:sp>
    </p:spTree>
    <p:extLst>
      <p:ext uri="{BB962C8B-B14F-4D97-AF65-F5344CB8AC3E}">
        <p14:creationId xmlns:p14="http://schemas.microsoft.com/office/powerpoint/2010/main" val="125349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54236" y="2931542"/>
            <a:ext cx="11788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</a:rPr>
              <a:t>Atores e responsabilidades</a:t>
            </a:r>
          </a:p>
        </p:txBody>
      </p:sp>
    </p:spTree>
    <p:extLst>
      <p:ext uri="{BB962C8B-B14F-4D97-AF65-F5344CB8AC3E}">
        <p14:creationId xmlns:p14="http://schemas.microsoft.com/office/powerpoint/2010/main" val="14103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solidFill>
                  <a:srgbClr val="232C79"/>
                </a:solidFill>
              </a:rPr>
              <a:t>Atores e responsabilidades</a:t>
            </a:r>
            <a:endParaRPr lang="pt-BR" sz="6000" dirty="0">
              <a:solidFill>
                <a:srgbClr val="232C79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Gabinete da Secretaria de Estado de Planejamento e Gestão – SEPLAG</a:t>
            </a:r>
          </a:p>
          <a:p>
            <a:pPr algn="just"/>
            <a:r>
              <a:rPr lang="pt-BR" sz="2700" dirty="0" smtClean="0"/>
              <a:t>Compete à SEPLAG elaborar o Relatório da Ação Governamental – RAG, com a participação de todos os órgãos e entidades do Poder Executivo, e também dos demais Poderes e Órgãos autônomos. Para esse fim, o Gabinete SEPLAG tem como atribuições: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publicar a normativa do processo;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validar o RAG consolidado;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encaminhar o RAG à Secretaria de Estado de Fazenda – SEFAZ, para integrar a Prestação de Contas de Governo.</a:t>
            </a:r>
          </a:p>
        </p:txBody>
      </p:sp>
    </p:spTree>
    <p:extLst>
      <p:ext uri="{BB962C8B-B14F-4D97-AF65-F5344CB8AC3E}">
        <p14:creationId xmlns:p14="http://schemas.microsoft.com/office/powerpoint/2010/main" val="37717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232C79"/>
                </a:solidFill>
              </a:rPr>
              <a:t>Atores e responsabilidades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Superintendência de Formulação, Monitoramento e Avaliação – SFMA/SEPLAG</a:t>
            </a:r>
          </a:p>
          <a:p>
            <a:pPr algn="just"/>
            <a:r>
              <a:rPr lang="pt-BR" sz="2700" dirty="0" smtClean="0"/>
              <a:t>Compete à SFMA coordenar todo o processo de avaliação. Para esse fim, tem como atribuições: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definir o cronograma das atividades;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apresentar proposta de normatização do processo;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disponibilizar materiais </a:t>
            </a:r>
            <a:r>
              <a:rPr lang="pt-BR" sz="2700" dirty="0" err="1" smtClean="0"/>
              <a:t>orientativos</a:t>
            </a:r>
            <a:r>
              <a:rPr lang="pt-BR" sz="2700" dirty="0" smtClean="0"/>
              <a:t>;</a:t>
            </a:r>
          </a:p>
          <a:p>
            <a:pPr marL="457200" indent="-457200" algn="just">
              <a:buFontTx/>
              <a:buChar char="-"/>
            </a:pPr>
            <a:r>
              <a:rPr lang="pt-BR" sz="2700" dirty="0"/>
              <a:t>c</a:t>
            </a:r>
            <a:r>
              <a:rPr lang="pt-BR" sz="2700" dirty="0" smtClean="0"/>
              <a:t>apacitar os </a:t>
            </a:r>
            <a:r>
              <a:rPr lang="pt-BR" sz="2700" dirty="0" err="1" smtClean="0"/>
              <a:t>NGERs</a:t>
            </a:r>
            <a:r>
              <a:rPr lang="pt-BR" sz="2700" dirty="0" smtClean="0"/>
              <a:t> e orientá-los durante o processo;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disponibilizar a ferramenta informatizada a ser usada pelos demais atores e fazer a gestão dos usuários;</a:t>
            </a:r>
          </a:p>
          <a:p>
            <a:pPr marL="457200" indent="-457200" algn="just">
              <a:buFontTx/>
              <a:buChar char="-"/>
            </a:pPr>
            <a:r>
              <a:rPr lang="pt-BR" sz="2700" dirty="0"/>
              <a:t>c</a:t>
            </a:r>
            <a:r>
              <a:rPr lang="pt-BR" sz="2700" dirty="0" smtClean="0"/>
              <a:t>onsolidar o Relatório da Ação Governamental – RAG.</a:t>
            </a:r>
          </a:p>
        </p:txBody>
      </p:sp>
    </p:spTree>
    <p:extLst>
      <p:ext uri="{BB962C8B-B14F-4D97-AF65-F5344CB8AC3E}">
        <p14:creationId xmlns:p14="http://schemas.microsoft.com/office/powerpoint/2010/main" val="65779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232C79"/>
                </a:solidFill>
              </a:rPr>
              <a:t>Atores e responsabilidades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Superintendência do Orçamento Estadual – SUOE/SEFAZ</a:t>
            </a:r>
          </a:p>
          <a:p>
            <a:pPr algn="just"/>
            <a:r>
              <a:rPr lang="pt-BR" sz="2700" dirty="0" smtClean="0"/>
              <a:t>Compete à SUOE prestar suporte técnico às unidades setoriais de orçamento e de planejamento, bem como aos responsáveis por programas e por ações, em questões referentes à avaliação da execução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31089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232C79"/>
                </a:solidFill>
              </a:rPr>
              <a:t>Atores e responsabilidades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Núcleos de Gestão Estratégica para Resultados – </a:t>
            </a:r>
            <a:r>
              <a:rPr lang="pt-BR" sz="2700" b="1" dirty="0" err="1" smtClean="0"/>
              <a:t>NGERs</a:t>
            </a:r>
            <a:r>
              <a:rPr lang="pt-BR" sz="2700" b="1" dirty="0" smtClean="0"/>
              <a:t> (ou unidades setoriais de planejamento)</a:t>
            </a:r>
          </a:p>
          <a:p>
            <a:pPr algn="just"/>
            <a:r>
              <a:rPr lang="pt-BR" sz="2700" dirty="0" smtClean="0"/>
              <a:t>Compete aos NGER coordenar setorialmente o processo de avaliação. Para esse fim, tem como atribuições: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acompanhar setorialmente o cronograma das atividades;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capacitar os responsáveis por programas e ações e orientá-los durante o processo;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atualizar as informações sobre responsáveis por programas e por ações na ferramenta informatizada.</a:t>
            </a:r>
          </a:p>
        </p:txBody>
      </p:sp>
    </p:spTree>
    <p:extLst>
      <p:ext uri="{BB962C8B-B14F-4D97-AF65-F5344CB8AC3E}">
        <p14:creationId xmlns:p14="http://schemas.microsoft.com/office/powerpoint/2010/main" val="3633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232C79"/>
                </a:solidFill>
              </a:rPr>
              <a:t>Atores e responsabilidades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Responsáveis por ações</a:t>
            </a:r>
          </a:p>
          <a:p>
            <a:pPr algn="just"/>
            <a:r>
              <a:rPr lang="pt-BR" sz="2700" dirty="0" smtClean="0"/>
              <a:t>Compete aos responsáveis por ações avaliar suas respectivas ações. Para esse fim, têm como atribuições: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apurar e analisar o desempenho físico e orçamentário da execução da ação, apontando inconformidades com o que foi planejado e identificando suas causas;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registrar as apurações e análises na ferramenta informatizada disponibilizada para esse fim específico;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realizar ajustes nas análises registradas na ferramenta, quando solicitado pelos órgãos centrais.</a:t>
            </a:r>
          </a:p>
        </p:txBody>
      </p:sp>
    </p:spTree>
    <p:extLst>
      <p:ext uri="{BB962C8B-B14F-4D97-AF65-F5344CB8AC3E}">
        <p14:creationId xmlns:p14="http://schemas.microsoft.com/office/powerpoint/2010/main" val="29884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583660" y="328878"/>
            <a:ext cx="106094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solidFill>
                  <a:srgbClr val="232C79"/>
                </a:solidFill>
              </a:rPr>
              <a:t>Atores e responsabilidades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416210" y="499353"/>
            <a:ext cx="63689" cy="674715"/>
          </a:xfrm>
          <a:prstGeom prst="rect">
            <a:avLst/>
          </a:prstGeom>
          <a:solidFill>
            <a:srgbClr val="232C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 descr="ASSINATURA SEPLA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0200" y="6343384"/>
            <a:ext cx="1450848" cy="36271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83660" y="1344541"/>
            <a:ext cx="1121738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700" b="1" dirty="0" smtClean="0"/>
          </a:p>
          <a:p>
            <a:pPr algn="just"/>
            <a:r>
              <a:rPr lang="pt-BR" sz="2700" b="1" dirty="0" smtClean="0"/>
              <a:t>Responsáveis por programas</a:t>
            </a:r>
          </a:p>
          <a:p>
            <a:pPr algn="just"/>
            <a:r>
              <a:rPr lang="pt-BR" sz="2700" dirty="0" smtClean="0"/>
              <a:t>Compete aos responsáveis por programas avaliar seus respectivos programas. Para esse fim, têm como atribuições: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analisar a avaliação das ações integrantes do programa, realizadas pelos respectivos responsáveis;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apurar e analisar o desempenho dos indicadores e do orçamento do programa, apontando inconformidades com o que foi planejado e identificando suas causas;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registrar as apurações e análises na ferramenta informatizada disponibilizada para esse fim específico;</a:t>
            </a:r>
          </a:p>
          <a:p>
            <a:pPr marL="457200" indent="-457200" algn="just">
              <a:buFontTx/>
              <a:buChar char="-"/>
            </a:pPr>
            <a:r>
              <a:rPr lang="pt-BR" sz="2700" dirty="0" smtClean="0"/>
              <a:t>realizar ajustes nas análises registradas na ferramenta, quando solicitado pelos órgãos centrais.</a:t>
            </a:r>
          </a:p>
        </p:txBody>
      </p:sp>
    </p:spTree>
    <p:extLst>
      <p:ext uri="{BB962C8B-B14F-4D97-AF65-F5344CB8AC3E}">
        <p14:creationId xmlns:p14="http://schemas.microsoft.com/office/powerpoint/2010/main" val="334078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5324</TotalTime>
  <Words>693</Words>
  <Application>Microsoft Office PowerPoint</Application>
  <PresentationFormat>Widescreen</PresentationFormat>
  <Paragraphs>82</Paragraphs>
  <Slides>17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Ásbel - SOUL Propaganda</dc:creator>
  <cp:lastModifiedBy>Maria Tereza Wichocki Monteiro</cp:lastModifiedBy>
  <cp:revision>215</cp:revision>
  <cp:lastPrinted>2019-03-15T20:51:06Z</cp:lastPrinted>
  <dcterms:created xsi:type="dcterms:W3CDTF">2019-03-15T20:18:20Z</dcterms:created>
  <dcterms:modified xsi:type="dcterms:W3CDTF">2021-10-18T19:07:59Z</dcterms:modified>
</cp:coreProperties>
</file>